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media/image27.jpg" ContentType="image/png"/>
  <Override PartName="/ppt/media/image28.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446" r:id="rId2"/>
    <p:sldId id="363" r:id="rId3"/>
    <p:sldId id="364" r:id="rId4"/>
    <p:sldId id="365" r:id="rId5"/>
    <p:sldId id="367" r:id="rId6"/>
    <p:sldId id="381" r:id="rId7"/>
    <p:sldId id="366" r:id="rId8"/>
    <p:sldId id="368" r:id="rId9"/>
    <p:sldId id="382" r:id="rId10"/>
    <p:sldId id="369" r:id="rId11"/>
    <p:sldId id="370" r:id="rId12"/>
    <p:sldId id="374" r:id="rId13"/>
    <p:sldId id="375" r:id="rId14"/>
    <p:sldId id="383" r:id="rId15"/>
    <p:sldId id="384" r:id="rId16"/>
    <p:sldId id="385" r:id="rId17"/>
    <p:sldId id="386" r:id="rId18"/>
    <p:sldId id="391" r:id="rId19"/>
    <p:sldId id="449" r:id="rId20"/>
    <p:sldId id="387" r:id="rId21"/>
    <p:sldId id="408" r:id="rId22"/>
    <p:sldId id="395" r:id="rId23"/>
    <p:sldId id="410" r:id="rId24"/>
    <p:sldId id="411" r:id="rId25"/>
    <p:sldId id="412" r:id="rId26"/>
    <p:sldId id="413" r:id="rId27"/>
    <p:sldId id="414" r:id="rId28"/>
    <p:sldId id="454" r:id="rId29"/>
    <p:sldId id="396" r:id="rId30"/>
    <p:sldId id="399" r:id="rId31"/>
    <p:sldId id="402" r:id="rId32"/>
    <p:sldId id="455" r:id="rId33"/>
    <p:sldId id="401" r:id="rId3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 userDrawn="1">
          <p15:clr>
            <a:srgbClr val="A4A3A4"/>
          </p15:clr>
        </p15:guide>
        <p15:guide id="3" pos="5448" userDrawn="1">
          <p15:clr>
            <a:srgbClr val="A4A3A4"/>
          </p15:clr>
        </p15:guide>
        <p15:guide id="4" pos="2880" userDrawn="1">
          <p15:clr>
            <a:srgbClr val="A4A3A4"/>
          </p15:clr>
        </p15:guide>
        <p15:guide id="5" orient="horz" pos="3048" userDrawn="1">
          <p15:clr>
            <a:srgbClr val="A4A3A4"/>
          </p15:clr>
        </p15:guide>
        <p15:guide id="6" orient="horz" pos="1896" userDrawn="1">
          <p15:clr>
            <a:srgbClr val="A4A3A4"/>
          </p15:clr>
        </p15:guide>
        <p15:guide id="8" orient="horz" pos="768" userDrawn="1">
          <p15:clr>
            <a:srgbClr val="A4A3A4"/>
          </p15:clr>
        </p15:guide>
        <p15:guide id="9" orient="horz" pos="72" userDrawn="1">
          <p15:clr>
            <a:srgbClr val="A4A3A4"/>
          </p15:clr>
        </p15:guide>
        <p15:guide id="10" pos="31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Beck, Jared A" initials="BJA" lastIdx="4" clrIdx="6">
    <p:extLst>
      <p:ext uri="{19B8F6BF-5375-455C-9EA6-DF929625EA0E}">
        <p15:presenceInfo xmlns:p15="http://schemas.microsoft.com/office/powerpoint/2012/main" userId="S-1-5-21-3697291689-1161744426-439199626-491255" providerId="AD"/>
      </p:ext>
    </p:extLst>
  </p:cmAuthor>
  <p:cmAuthor id="1" name="Default" initials="DG" lastIdx="1" clrIdx="0">
    <p:extLst>
      <p:ext uri="{19B8F6BF-5375-455C-9EA6-DF929625EA0E}">
        <p15:presenceInfo xmlns:p15="http://schemas.microsoft.com/office/powerpoint/2012/main" userId="Default" providerId="None"/>
      </p:ext>
    </p:extLst>
  </p:cmAuthor>
  <p:cmAuthor id="2" name="Harriman (CTR), Lindsey M" initials="H(LM" lastIdx="103" clrIdx="1">
    <p:extLst>
      <p:ext uri="{19B8F6BF-5375-455C-9EA6-DF929625EA0E}">
        <p15:presenceInfo xmlns:p15="http://schemas.microsoft.com/office/powerpoint/2012/main" userId="S-1-5-21-3697291689-1161744426-439199626-267451" providerId="AD"/>
      </p:ext>
    </p:extLst>
  </p:cmAuthor>
  <p:cmAuthor id="3" name="Alden (CTR), William C." initials="A(WC" lastIdx="9" clrIdx="2">
    <p:extLst>
      <p:ext uri="{19B8F6BF-5375-455C-9EA6-DF929625EA0E}">
        <p15:presenceInfo xmlns:p15="http://schemas.microsoft.com/office/powerpoint/2012/main" userId="S-1-5-21-3697291689-1161744426-439199626-416214" providerId="AD"/>
      </p:ext>
    </p:extLst>
  </p:cmAuthor>
  <p:cmAuthor id="4" name="Krehbiel (CTR), Cole P" initials="K(CP" lastIdx="22" clrIdx="3">
    <p:extLst>
      <p:ext uri="{19B8F6BF-5375-455C-9EA6-DF929625EA0E}">
        <p15:presenceInfo xmlns:p15="http://schemas.microsoft.com/office/powerpoint/2012/main" userId="S-1-5-21-3697291689-1161744426-439199626-404814" providerId="AD"/>
      </p:ext>
    </p:extLst>
  </p:cmAuthor>
  <p:cmAuthor id="5" name="Jess" initials="J" lastIdx="7" clrIdx="4">
    <p:extLst>
      <p:ext uri="{19B8F6BF-5375-455C-9EA6-DF929625EA0E}">
        <p15:presenceInfo xmlns:p15="http://schemas.microsoft.com/office/powerpoint/2012/main" userId="Jess" providerId="None"/>
      </p:ext>
    </p:extLst>
  </p:cmAuthor>
  <p:cmAuthor id="6" name="Adamson (CTR), Thomas" initials="A(T" lastIdx="10" clrIdx="5">
    <p:extLst>
      <p:ext uri="{19B8F6BF-5375-455C-9EA6-DF929625EA0E}">
        <p15:presenceInfo xmlns:p15="http://schemas.microsoft.com/office/powerpoint/2012/main" userId="S-1-5-21-3697291689-1161744426-439199626-709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A67A"/>
    <a:srgbClr val="765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4F56B2-EC80-4311-90B8-6E45A340467A}">
  <a:tblStyle styleId="{454F56B2-EC80-4311-90B8-6E45A340467A}" styleName="Table_0"/>
  <a:tblStyle styleId="{F584406C-BC87-4E07-A168-BA0AB067A9ED}" styleName="Table_1">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75906" autoAdjust="0"/>
  </p:normalViewPr>
  <p:slideViewPr>
    <p:cSldViewPr snapToGrid="0" showGuides="1">
      <p:cViewPr varScale="1">
        <p:scale>
          <a:sx n="83" d="100"/>
          <a:sy n="83" d="100"/>
        </p:scale>
        <p:origin x="1614" y="90"/>
      </p:cViewPr>
      <p:guideLst>
        <p:guide orient="horz" pos="216"/>
        <p:guide pos="5448"/>
        <p:guide pos="2880"/>
        <p:guide orient="horz" pos="3048"/>
        <p:guide orient="horz" pos="1896"/>
        <p:guide orient="horz" pos="768"/>
        <p:guide orient="horz" pos="72"/>
        <p:guide pos="312"/>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jpg"/><Relationship Id="rId4" Type="http://schemas.openxmlformats.org/officeDocument/2006/relationships/image" Target="../media/image12.jpeg"/></Relationships>
</file>

<file path=ppt/diagrams/_rels/data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png"/><Relationship Id="rId4" Type="http://schemas.openxmlformats.org/officeDocument/2006/relationships/image" Target="../media/image20.jpg"/></Relationships>
</file>

<file path=ppt/diagrams/_rels/data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image" Target="../media/image21.jpg"/><Relationship Id="rId4" Type="http://schemas.openxmlformats.org/officeDocument/2006/relationships/image" Target="../media/image24.jpg"/></Relationships>
</file>

<file path=ppt/diagrams/_rels/data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image" Target="../media/image27.jpg"/><Relationship Id="rId4" Type="http://schemas.openxmlformats.org/officeDocument/2006/relationships/image" Target="../media/image30.jpg"/></Relationships>
</file>

<file path=ppt/diagrams/_rels/data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image" Target="../media/image32.png"/><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diagrams/_rels/data6.xml.rels><?xml version="1.0" encoding="UTF-8" standalone="yes"?>
<Relationships xmlns="http://schemas.openxmlformats.org/package/2006/relationships"><Relationship Id="rId1" Type="http://schemas.openxmlformats.org/officeDocument/2006/relationships/image" Target="../media/image13.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image" Target="../media/image9.jpeg"/><Relationship Id="rId5" Type="http://schemas.openxmlformats.org/officeDocument/2006/relationships/image" Target="../media/image13.jpg"/><Relationship Id="rId4" Type="http://schemas.openxmlformats.org/officeDocument/2006/relationships/image" Target="../media/image12.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png"/><Relationship Id="rId4" Type="http://schemas.openxmlformats.org/officeDocument/2006/relationships/image" Target="../media/image20.jpg"/></Relationships>
</file>

<file path=ppt/diagrams/_rels/drawing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image" Target="../media/image21.jpg"/><Relationship Id="rId4" Type="http://schemas.openxmlformats.org/officeDocument/2006/relationships/image" Target="../media/image24.jpg"/></Relationships>
</file>

<file path=ppt/diagrams/_rels/drawing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8.jpg"/><Relationship Id="rId1" Type="http://schemas.openxmlformats.org/officeDocument/2006/relationships/image" Target="../media/image27.jpg"/><Relationship Id="rId4" Type="http://schemas.openxmlformats.org/officeDocument/2006/relationships/image" Target="../media/image29.jpg"/></Relationships>
</file>

<file path=ppt/diagrams/_rels/drawing5.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34.png"/><Relationship Id="rId2" Type="http://schemas.openxmlformats.org/officeDocument/2006/relationships/image" Target="../media/image35.jpg"/><Relationship Id="rId1" Type="http://schemas.openxmlformats.org/officeDocument/2006/relationships/image" Target="../media/image32.png"/><Relationship Id="rId6" Type="http://schemas.openxmlformats.org/officeDocument/2006/relationships/image" Target="../media/image33.png"/><Relationship Id="rId5" Type="http://schemas.openxmlformats.org/officeDocument/2006/relationships/image" Target="../media/image38.png"/><Relationship Id="rId4" Type="http://schemas.openxmlformats.org/officeDocument/2006/relationships/image" Target="../media/image37.jpg"/></Relationships>
</file>

<file path=ppt/diagrams/_rels/drawing6.xml.rels><?xml version="1.0" encoding="UTF-8" standalone="yes"?>
<Relationships xmlns="http://schemas.openxmlformats.org/package/2006/relationships"><Relationship Id="rId1" Type="http://schemas.openxmlformats.org/officeDocument/2006/relationships/image" Target="../media/image13.jp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E5E00-1FCE-44FB-8BDA-EED1B4EDCACA}" type="doc">
      <dgm:prSet loTypeId="urn:microsoft.com/office/officeart/2005/8/layout/hList7" loCatId="relationship" qsTypeId="urn:microsoft.com/office/officeart/2005/8/quickstyle/simple4" qsCatId="simple" csTypeId="urn:microsoft.com/office/officeart/2005/8/colors/accent3_2" csCatId="accent3" phldr="1"/>
      <dgm:spPr/>
      <dgm:t>
        <a:bodyPr/>
        <a:lstStyle/>
        <a:p>
          <a:endParaRPr lang="en-US"/>
        </a:p>
      </dgm:t>
    </dgm:pt>
    <dgm:pt modelId="{53DA69EE-9C2C-42F6-A414-3ADA25AF819E}">
      <dgm:prSet custT="1"/>
      <dgm:spPr>
        <a:gradFill rotWithShape="0">
          <a:gsLst>
            <a:gs pos="0">
              <a:schemeClr val="tx1"/>
            </a:gs>
            <a:gs pos="100000">
              <a:schemeClr val="accent3">
                <a:hueOff val="0"/>
                <a:satOff val="0"/>
                <a:lumOff val="0"/>
                <a:alphaOff val="0"/>
                <a:tint val="50000"/>
                <a:shade val="100000"/>
                <a:satMod val="350000"/>
              </a:schemeClr>
            </a:gs>
          </a:gsLst>
        </a:gradFill>
      </dgm:spPr>
      <dgm:t>
        <a:bodyPr/>
        <a:lstStyle/>
        <a:p>
          <a:r>
            <a:rPr lang="en-US" sz="1800" dirty="0"/>
            <a:t>MEaSUREs</a:t>
          </a:r>
        </a:p>
      </dgm:t>
    </dgm:pt>
    <dgm:pt modelId="{2328A015-0230-4E69-8CA6-A2D6D6C77D6D}" type="parTrans" cxnId="{FBAFCBEC-285A-4CFF-B5E2-DF24469E2A66}">
      <dgm:prSet/>
      <dgm:spPr/>
      <dgm:t>
        <a:bodyPr/>
        <a:lstStyle/>
        <a:p>
          <a:endParaRPr lang="en-US" sz="2400"/>
        </a:p>
      </dgm:t>
    </dgm:pt>
    <dgm:pt modelId="{90812E71-B944-4779-B108-A48F9A0BE311}" type="sibTrans" cxnId="{FBAFCBEC-285A-4CFF-B5E2-DF24469E2A66}">
      <dgm:prSet/>
      <dgm:spPr/>
      <dgm:t>
        <a:bodyPr/>
        <a:lstStyle/>
        <a:p>
          <a:endParaRPr lang="en-US" sz="2400"/>
        </a:p>
      </dgm:t>
    </dgm:pt>
    <dgm:pt modelId="{79FEA1C2-6180-46EC-ABE1-E2A19B05A245}">
      <dgm:prSet custT="1"/>
      <dgm:spPr>
        <a:gradFill rotWithShape="0">
          <a:gsLst>
            <a:gs pos="0">
              <a:schemeClr val="tx1"/>
            </a:gs>
            <a:gs pos="100000">
              <a:schemeClr val="accent3">
                <a:hueOff val="0"/>
                <a:satOff val="0"/>
                <a:lumOff val="0"/>
                <a:alphaOff val="0"/>
                <a:tint val="50000"/>
                <a:shade val="100000"/>
                <a:satMod val="350000"/>
              </a:schemeClr>
            </a:gs>
          </a:gsLst>
        </a:gradFill>
      </dgm:spPr>
      <dgm:t>
        <a:bodyPr/>
        <a:lstStyle/>
        <a:p>
          <a:r>
            <a:rPr lang="en-US" sz="2000" dirty="0"/>
            <a:t>Community</a:t>
          </a:r>
        </a:p>
      </dgm:t>
    </dgm:pt>
    <dgm:pt modelId="{C94E3514-B248-4CE2-835A-ED4841180D5D}" type="parTrans" cxnId="{DCC4D580-B2CC-4277-BE2D-1DBB3EA19F82}">
      <dgm:prSet/>
      <dgm:spPr/>
      <dgm:t>
        <a:bodyPr/>
        <a:lstStyle/>
        <a:p>
          <a:endParaRPr lang="en-US" sz="2400"/>
        </a:p>
      </dgm:t>
    </dgm:pt>
    <dgm:pt modelId="{F1164857-1475-47A6-BE8A-A22540B51BF6}" type="sibTrans" cxnId="{DCC4D580-B2CC-4277-BE2D-1DBB3EA19F82}">
      <dgm:prSet/>
      <dgm:spPr/>
      <dgm:t>
        <a:bodyPr/>
        <a:lstStyle/>
        <a:p>
          <a:endParaRPr lang="en-US" sz="2400"/>
        </a:p>
      </dgm:t>
    </dgm:pt>
    <dgm:pt modelId="{5F111467-DBBB-4D82-9D02-637D6ECC5DB2}">
      <dgm:prSet custT="1"/>
      <dgm:spPr>
        <a:gradFill rotWithShape="0">
          <a:gsLst>
            <a:gs pos="0">
              <a:schemeClr val="tx1"/>
            </a:gs>
            <a:gs pos="100000">
              <a:schemeClr val="accent3">
                <a:hueOff val="0"/>
                <a:satOff val="0"/>
                <a:lumOff val="0"/>
                <a:alphaOff val="0"/>
                <a:tint val="50000"/>
                <a:shade val="100000"/>
                <a:satMod val="350000"/>
              </a:schemeClr>
            </a:gs>
          </a:gsLst>
        </a:gradFill>
      </dgm:spPr>
      <dgm:t>
        <a:bodyPr/>
        <a:lstStyle/>
        <a:p>
          <a:r>
            <a:rPr lang="en-US" sz="2000" dirty="0"/>
            <a:t>Terra &amp; Aqua MODIS</a:t>
          </a:r>
        </a:p>
      </dgm:t>
    </dgm:pt>
    <dgm:pt modelId="{DDD0969E-236D-4CD2-A13D-2D74C45D153E}" type="parTrans" cxnId="{C60CFA30-09FC-4BD1-99DE-CAFB25CEC36C}">
      <dgm:prSet/>
      <dgm:spPr/>
      <dgm:t>
        <a:bodyPr/>
        <a:lstStyle/>
        <a:p>
          <a:endParaRPr lang="en-US" sz="2400"/>
        </a:p>
      </dgm:t>
    </dgm:pt>
    <dgm:pt modelId="{B4518349-4C09-40EA-8EAB-B1458FDA20C7}" type="sibTrans" cxnId="{C60CFA30-09FC-4BD1-99DE-CAFB25CEC36C}">
      <dgm:prSet/>
      <dgm:spPr/>
      <dgm:t>
        <a:bodyPr/>
        <a:lstStyle/>
        <a:p>
          <a:endParaRPr lang="en-US" sz="2400"/>
        </a:p>
      </dgm:t>
    </dgm:pt>
    <dgm:pt modelId="{C8380199-FE54-440B-AC49-3995716973FE}">
      <dgm:prSet custT="1"/>
      <dgm:spPr>
        <a:gradFill rotWithShape="0">
          <a:gsLst>
            <a:gs pos="0">
              <a:schemeClr val="tx1"/>
            </a:gs>
            <a:gs pos="100000">
              <a:schemeClr val="accent3">
                <a:hueOff val="0"/>
                <a:satOff val="0"/>
                <a:lumOff val="0"/>
                <a:alphaOff val="0"/>
                <a:tint val="50000"/>
                <a:shade val="100000"/>
                <a:satMod val="350000"/>
              </a:schemeClr>
            </a:gs>
          </a:gsLst>
        </a:gradFill>
      </dgm:spPr>
      <dgm:t>
        <a:bodyPr/>
        <a:lstStyle/>
        <a:p>
          <a:r>
            <a:rPr lang="en-US" sz="2000" dirty="0"/>
            <a:t>Terra</a:t>
          </a:r>
        </a:p>
        <a:p>
          <a:r>
            <a:rPr lang="en-US" sz="2000" dirty="0"/>
            <a:t>ASTER</a:t>
          </a:r>
        </a:p>
      </dgm:t>
    </dgm:pt>
    <dgm:pt modelId="{05565B0D-D94C-4FFA-A3D2-58A0A93BCD72}" type="sibTrans" cxnId="{80C0D0E9-006A-4884-B609-834260D731D5}">
      <dgm:prSet/>
      <dgm:spPr/>
      <dgm:t>
        <a:bodyPr/>
        <a:lstStyle/>
        <a:p>
          <a:endParaRPr lang="en-US" sz="2400"/>
        </a:p>
      </dgm:t>
    </dgm:pt>
    <dgm:pt modelId="{67C30664-B868-447F-9544-A3F303AAACAE}" type="parTrans" cxnId="{80C0D0E9-006A-4884-B609-834260D731D5}">
      <dgm:prSet/>
      <dgm:spPr/>
      <dgm:t>
        <a:bodyPr/>
        <a:lstStyle/>
        <a:p>
          <a:endParaRPr lang="en-US" sz="2400"/>
        </a:p>
      </dgm:t>
    </dgm:pt>
    <dgm:pt modelId="{DC6DF1F6-6261-4F96-AD6C-6B4A5C904987}">
      <dgm:prSet custT="1"/>
      <dgm:spPr>
        <a:gradFill rotWithShape="0">
          <a:gsLst>
            <a:gs pos="0">
              <a:schemeClr val="tx1"/>
            </a:gs>
            <a:gs pos="100000">
              <a:schemeClr val="accent3">
                <a:hueOff val="0"/>
                <a:satOff val="0"/>
                <a:lumOff val="0"/>
                <a:alphaOff val="0"/>
                <a:tint val="50000"/>
                <a:shade val="100000"/>
                <a:satMod val="350000"/>
              </a:schemeClr>
            </a:gs>
          </a:gsLst>
        </a:gradFill>
      </dgm:spPr>
      <dgm:t>
        <a:bodyPr/>
        <a:lstStyle/>
        <a:p>
          <a:r>
            <a:rPr lang="en-US" sz="2000" dirty="0"/>
            <a:t>S-NPP</a:t>
          </a:r>
        </a:p>
        <a:p>
          <a:r>
            <a:rPr lang="en-US" sz="2000" dirty="0"/>
            <a:t>VIIRS</a:t>
          </a:r>
        </a:p>
      </dgm:t>
    </dgm:pt>
    <dgm:pt modelId="{F53B164D-8207-442F-A5CA-FCB6EA2A5C8F}" type="parTrans" cxnId="{EBA19550-A696-4159-9091-E6E7EB799557}">
      <dgm:prSet/>
      <dgm:spPr/>
      <dgm:t>
        <a:bodyPr/>
        <a:lstStyle/>
        <a:p>
          <a:endParaRPr lang="en-US" sz="2400"/>
        </a:p>
      </dgm:t>
    </dgm:pt>
    <dgm:pt modelId="{8ABBE62B-C088-4FAB-852F-3C7AB40661EC}" type="sibTrans" cxnId="{EBA19550-A696-4159-9091-E6E7EB799557}">
      <dgm:prSet/>
      <dgm:spPr/>
      <dgm:t>
        <a:bodyPr/>
        <a:lstStyle/>
        <a:p>
          <a:endParaRPr lang="en-US" sz="2400"/>
        </a:p>
      </dgm:t>
    </dgm:pt>
    <dgm:pt modelId="{44468FA6-7367-45FD-A944-1BD03400D141}" type="pres">
      <dgm:prSet presAssocID="{873E5E00-1FCE-44FB-8BDA-EED1B4EDCACA}" presName="Name0" presStyleCnt="0">
        <dgm:presLayoutVars>
          <dgm:dir/>
          <dgm:resizeHandles val="exact"/>
        </dgm:presLayoutVars>
      </dgm:prSet>
      <dgm:spPr/>
    </dgm:pt>
    <dgm:pt modelId="{44A20D55-4387-4150-941E-C5D45A65AADC}" type="pres">
      <dgm:prSet presAssocID="{873E5E00-1FCE-44FB-8BDA-EED1B4EDCACA}" presName="fgShape" presStyleLbl="fgShp" presStyleIdx="0" presStyleCnt="1"/>
      <dgm:spPr>
        <a:noFill/>
      </dgm:spPr>
    </dgm:pt>
    <dgm:pt modelId="{E532345B-E149-4C3B-A333-7924F233411D}" type="pres">
      <dgm:prSet presAssocID="{873E5E00-1FCE-44FB-8BDA-EED1B4EDCACA}" presName="linComp" presStyleCnt="0"/>
      <dgm:spPr/>
    </dgm:pt>
    <dgm:pt modelId="{137987C7-E1F3-4E23-9B2E-3F87CB604BE8}" type="pres">
      <dgm:prSet presAssocID="{5F111467-DBBB-4D82-9D02-637D6ECC5DB2}" presName="compNode" presStyleCnt="0"/>
      <dgm:spPr/>
    </dgm:pt>
    <dgm:pt modelId="{CB9F01F6-AB06-4222-A097-A2B8A7BBFD26}" type="pres">
      <dgm:prSet presAssocID="{5F111467-DBBB-4D82-9D02-637D6ECC5DB2}" presName="bkgdShape" presStyleLbl="node1" presStyleIdx="0" presStyleCnt="5"/>
      <dgm:spPr/>
    </dgm:pt>
    <dgm:pt modelId="{2E12A503-4E30-42BD-B0DF-E9B898D4147E}" type="pres">
      <dgm:prSet presAssocID="{5F111467-DBBB-4D82-9D02-637D6ECC5DB2}" presName="nodeTx" presStyleLbl="node1" presStyleIdx="0" presStyleCnt="5">
        <dgm:presLayoutVars>
          <dgm:bulletEnabled val="1"/>
        </dgm:presLayoutVars>
      </dgm:prSet>
      <dgm:spPr/>
    </dgm:pt>
    <dgm:pt modelId="{98B2297E-BFAD-45B0-8084-6CDFB7C53CC9}" type="pres">
      <dgm:prSet presAssocID="{5F111467-DBBB-4D82-9D02-637D6ECC5DB2}" presName="invisiNode" presStyleLbl="node1" presStyleIdx="0" presStyleCnt="5"/>
      <dgm:spPr/>
    </dgm:pt>
    <dgm:pt modelId="{CCF09219-3FF7-4358-88A3-0CA39E1281CB}" type="pres">
      <dgm:prSet presAssocID="{5F111467-DBBB-4D82-9D02-637D6ECC5DB2}" presName="imagNode" presStyleLbl="fgImgPlace1" presStyleIdx="0" presStyleCnt="5"/>
      <dgm: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1124B402-6F3A-4CF1-9B29-FF63D5D84CD6}" type="pres">
      <dgm:prSet presAssocID="{B4518349-4C09-40EA-8EAB-B1458FDA20C7}" presName="sibTrans" presStyleLbl="sibTrans2D1" presStyleIdx="0" presStyleCnt="0"/>
      <dgm:spPr/>
    </dgm:pt>
    <dgm:pt modelId="{02DEE798-7CD1-43D6-89D9-8B1148C2F87D}" type="pres">
      <dgm:prSet presAssocID="{DC6DF1F6-6261-4F96-AD6C-6B4A5C904987}" presName="compNode" presStyleCnt="0"/>
      <dgm:spPr/>
    </dgm:pt>
    <dgm:pt modelId="{BB94F566-F94A-4E5A-9B66-D0638EAD0C63}" type="pres">
      <dgm:prSet presAssocID="{DC6DF1F6-6261-4F96-AD6C-6B4A5C904987}" presName="bkgdShape" presStyleLbl="node1" presStyleIdx="1" presStyleCnt="5" custLinFactNeighborY="-287"/>
      <dgm:spPr/>
    </dgm:pt>
    <dgm:pt modelId="{86C640FB-7B5C-4CE7-87C3-8EB25A0DB286}" type="pres">
      <dgm:prSet presAssocID="{DC6DF1F6-6261-4F96-AD6C-6B4A5C904987}" presName="nodeTx" presStyleLbl="node1" presStyleIdx="1" presStyleCnt="5">
        <dgm:presLayoutVars>
          <dgm:bulletEnabled val="1"/>
        </dgm:presLayoutVars>
      </dgm:prSet>
      <dgm:spPr/>
    </dgm:pt>
    <dgm:pt modelId="{9214D645-C14F-45B6-A2B1-DC26A34C439A}" type="pres">
      <dgm:prSet presAssocID="{DC6DF1F6-6261-4F96-AD6C-6B4A5C904987}" presName="invisiNode" presStyleLbl="node1" presStyleIdx="1" presStyleCnt="5"/>
      <dgm:spPr/>
    </dgm:pt>
    <dgm:pt modelId="{62532E84-9A3A-4B0D-91E9-A4770CE8C846}" type="pres">
      <dgm:prSet presAssocID="{DC6DF1F6-6261-4F96-AD6C-6B4A5C904987}" presName="imagNode" presStyleLbl="fgImgPlace1" presStyleIdx="1"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8000" b="-8000"/>
          </a:stretch>
        </a:blipFill>
      </dgm:spPr>
    </dgm:pt>
    <dgm:pt modelId="{9E59F976-6CB4-4B36-99C9-6A668C17EDC6}" type="pres">
      <dgm:prSet presAssocID="{8ABBE62B-C088-4FAB-852F-3C7AB40661EC}" presName="sibTrans" presStyleLbl="sibTrans2D1" presStyleIdx="0" presStyleCnt="0"/>
      <dgm:spPr/>
    </dgm:pt>
    <dgm:pt modelId="{650E58F8-0808-4754-BE40-E5302393A8E5}" type="pres">
      <dgm:prSet presAssocID="{C8380199-FE54-440B-AC49-3995716973FE}" presName="compNode" presStyleCnt="0"/>
      <dgm:spPr/>
    </dgm:pt>
    <dgm:pt modelId="{9521F7D7-968B-4761-8E6C-4330170F94C0}" type="pres">
      <dgm:prSet presAssocID="{C8380199-FE54-440B-AC49-3995716973FE}" presName="bkgdShape" presStyleLbl="node1" presStyleIdx="2" presStyleCnt="5"/>
      <dgm:spPr/>
    </dgm:pt>
    <dgm:pt modelId="{68D4A4C9-0DA6-4A39-AF56-CA20B2AA5183}" type="pres">
      <dgm:prSet presAssocID="{C8380199-FE54-440B-AC49-3995716973FE}" presName="nodeTx" presStyleLbl="node1" presStyleIdx="2" presStyleCnt="5">
        <dgm:presLayoutVars>
          <dgm:bulletEnabled val="1"/>
        </dgm:presLayoutVars>
      </dgm:prSet>
      <dgm:spPr/>
    </dgm:pt>
    <dgm:pt modelId="{EFA01F4C-8EFD-4249-9678-B5EEAA38A861}" type="pres">
      <dgm:prSet presAssocID="{C8380199-FE54-440B-AC49-3995716973FE}" presName="invisiNode" presStyleLbl="node1" presStyleIdx="2" presStyleCnt="5"/>
      <dgm:spPr/>
    </dgm:pt>
    <dgm:pt modelId="{282EF54A-0D53-45D0-8564-FCEECF37D57B}" type="pres">
      <dgm:prSet presAssocID="{C8380199-FE54-440B-AC49-3995716973FE}" presName="imagNode" presStyleLbl="fgImgPlace1" presStyleIdx="2" presStyleCnt="5"/>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DB5F5409-ED0E-4790-8E48-D232F9577361}" type="pres">
      <dgm:prSet presAssocID="{05565B0D-D94C-4FFA-A3D2-58A0A93BCD72}" presName="sibTrans" presStyleLbl="sibTrans2D1" presStyleIdx="0" presStyleCnt="0"/>
      <dgm:spPr/>
    </dgm:pt>
    <dgm:pt modelId="{399B4668-C6CE-4F2D-BCB9-7514E191D2A5}" type="pres">
      <dgm:prSet presAssocID="{53DA69EE-9C2C-42F6-A414-3ADA25AF819E}" presName="compNode" presStyleCnt="0"/>
      <dgm:spPr/>
    </dgm:pt>
    <dgm:pt modelId="{93765061-6438-46E5-816F-51787EC6745B}" type="pres">
      <dgm:prSet presAssocID="{53DA69EE-9C2C-42F6-A414-3ADA25AF819E}" presName="bkgdShape" presStyleLbl="node1" presStyleIdx="3" presStyleCnt="5"/>
      <dgm:spPr/>
    </dgm:pt>
    <dgm:pt modelId="{FE21D431-548B-4428-A787-6D67775055A2}" type="pres">
      <dgm:prSet presAssocID="{53DA69EE-9C2C-42F6-A414-3ADA25AF819E}" presName="nodeTx" presStyleLbl="node1" presStyleIdx="3" presStyleCnt="5">
        <dgm:presLayoutVars>
          <dgm:bulletEnabled val="1"/>
        </dgm:presLayoutVars>
      </dgm:prSet>
      <dgm:spPr/>
    </dgm:pt>
    <dgm:pt modelId="{131EC3D9-17FF-4F90-A434-B8582296BCCF}" type="pres">
      <dgm:prSet presAssocID="{53DA69EE-9C2C-42F6-A414-3ADA25AF819E}" presName="invisiNode" presStyleLbl="node1" presStyleIdx="3" presStyleCnt="5"/>
      <dgm:spPr/>
    </dgm:pt>
    <dgm:pt modelId="{0EC369F5-656E-4177-AE04-29E9BA9D7FCD}" type="pres">
      <dgm:prSet presAssocID="{53DA69EE-9C2C-42F6-A414-3ADA25AF819E}" presName="imagNode" presStyleLbl="fgImgPlace1" presStyleIdx="3" presStyleCnt="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25000" r="-125000"/>
          </a:stretch>
        </a:blipFill>
      </dgm:spPr>
    </dgm:pt>
    <dgm:pt modelId="{A2D7738E-2F13-4EAD-86B5-F6DEFBD13E7F}" type="pres">
      <dgm:prSet presAssocID="{90812E71-B944-4779-B108-A48F9A0BE311}" presName="sibTrans" presStyleLbl="sibTrans2D1" presStyleIdx="0" presStyleCnt="0"/>
      <dgm:spPr/>
    </dgm:pt>
    <dgm:pt modelId="{ADDB0681-1E91-46C9-BC72-6FFE17D5C60B}" type="pres">
      <dgm:prSet presAssocID="{79FEA1C2-6180-46EC-ABE1-E2A19B05A245}" presName="compNode" presStyleCnt="0"/>
      <dgm:spPr/>
    </dgm:pt>
    <dgm:pt modelId="{E61D60C8-74D6-4898-957D-FF27F0FFCE8C}" type="pres">
      <dgm:prSet presAssocID="{79FEA1C2-6180-46EC-ABE1-E2A19B05A245}" presName="bkgdShape" presStyleLbl="node1" presStyleIdx="4" presStyleCnt="5"/>
      <dgm:spPr/>
    </dgm:pt>
    <dgm:pt modelId="{0FFE3EDA-C123-40B5-AC88-1686D1BD0551}" type="pres">
      <dgm:prSet presAssocID="{79FEA1C2-6180-46EC-ABE1-E2A19B05A245}" presName="nodeTx" presStyleLbl="node1" presStyleIdx="4" presStyleCnt="5">
        <dgm:presLayoutVars>
          <dgm:bulletEnabled val="1"/>
        </dgm:presLayoutVars>
      </dgm:prSet>
      <dgm:spPr/>
    </dgm:pt>
    <dgm:pt modelId="{647FB146-94D6-42C8-BD4E-237A7FB7558F}" type="pres">
      <dgm:prSet presAssocID="{79FEA1C2-6180-46EC-ABE1-E2A19B05A245}" presName="invisiNode" presStyleLbl="node1" presStyleIdx="4" presStyleCnt="5"/>
      <dgm:spPr/>
    </dgm:pt>
    <dgm:pt modelId="{78E70C6B-DF86-4EB5-8BBF-5EEB0EB68730}" type="pres">
      <dgm:prSet presAssocID="{79FEA1C2-6180-46EC-ABE1-E2A19B05A245}" presName="imagNode"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8000" b="-8000"/>
          </a:stretch>
        </a:blipFill>
      </dgm:spPr>
    </dgm:pt>
  </dgm:ptLst>
  <dgm:cxnLst>
    <dgm:cxn modelId="{32472A08-7C14-4EE6-ABE4-C8D47FF281D1}" type="presOf" srcId="{90812E71-B944-4779-B108-A48F9A0BE311}" destId="{A2D7738E-2F13-4EAD-86B5-F6DEFBD13E7F}" srcOrd="0" destOrd="0" presId="urn:microsoft.com/office/officeart/2005/8/layout/hList7"/>
    <dgm:cxn modelId="{C55C7A0C-DE3C-4339-8831-4C14603C3480}" type="presOf" srcId="{DC6DF1F6-6261-4F96-AD6C-6B4A5C904987}" destId="{86C640FB-7B5C-4CE7-87C3-8EB25A0DB286}" srcOrd="1" destOrd="0" presId="urn:microsoft.com/office/officeart/2005/8/layout/hList7"/>
    <dgm:cxn modelId="{6988910C-BC50-49E9-AA29-512D58F1C991}" type="presOf" srcId="{79FEA1C2-6180-46EC-ABE1-E2A19B05A245}" destId="{0FFE3EDA-C123-40B5-AC88-1686D1BD0551}" srcOrd="1" destOrd="0" presId="urn:microsoft.com/office/officeart/2005/8/layout/hList7"/>
    <dgm:cxn modelId="{70201217-19B8-4E5D-ADC5-96725E5D2B87}" type="presOf" srcId="{79FEA1C2-6180-46EC-ABE1-E2A19B05A245}" destId="{E61D60C8-74D6-4898-957D-FF27F0FFCE8C}" srcOrd="0" destOrd="0" presId="urn:microsoft.com/office/officeart/2005/8/layout/hList7"/>
    <dgm:cxn modelId="{C60CFA30-09FC-4BD1-99DE-CAFB25CEC36C}" srcId="{873E5E00-1FCE-44FB-8BDA-EED1B4EDCACA}" destId="{5F111467-DBBB-4D82-9D02-637D6ECC5DB2}" srcOrd="0" destOrd="0" parTransId="{DDD0969E-236D-4CD2-A13D-2D74C45D153E}" sibTransId="{B4518349-4C09-40EA-8EAB-B1458FDA20C7}"/>
    <dgm:cxn modelId="{E724E632-1F3C-414E-96F2-58C801174FD7}" type="presOf" srcId="{B4518349-4C09-40EA-8EAB-B1458FDA20C7}" destId="{1124B402-6F3A-4CF1-9B29-FF63D5D84CD6}" srcOrd="0" destOrd="0" presId="urn:microsoft.com/office/officeart/2005/8/layout/hList7"/>
    <dgm:cxn modelId="{2089416A-B050-4536-A5C1-D0711801C26C}" type="presOf" srcId="{C8380199-FE54-440B-AC49-3995716973FE}" destId="{68D4A4C9-0DA6-4A39-AF56-CA20B2AA5183}" srcOrd="1" destOrd="0" presId="urn:microsoft.com/office/officeart/2005/8/layout/hList7"/>
    <dgm:cxn modelId="{37C6316D-3915-408B-867A-35036D2B5BF2}" type="presOf" srcId="{05565B0D-D94C-4FFA-A3D2-58A0A93BCD72}" destId="{DB5F5409-ED0E-4790-8E48-D232F9577361}" srcOrd="0" destOrd="0" presId="urn:microsoft.com/office/officeart/2005/8/layout/hList7"/>
    <dgm:cxn modelId="{EBA19550-A696-4159-9091-E6E7EB799557}" srcId="{873E5E00-1FCE-44FB-8BDA-EED1B4EDCACA}" destId="{DC6DF1F6-6261-4F96-AD6C-6B4A5C904987}" srcOrd="1" destOrd="0" parTransId="{F53B164D-8207-442F-A5CA-FCB6EA2A5C8F}" sibTransId="{8ABBE62B-C088-4FAB-852F-3C7AB40661EC}"/>
    <dgm:cxn modelId="{2A5A1152-A89E-40FA-885C-0C4410706439}" type="presOf" srcId="{53DA69EE-9C2C-42F6-A414-3ADA25AF819E}" destId="{93765061-6438-46E5-816F-51787EC6745B}" srcOrd="0" destOrd="0" presId="urn:microsoft.com/office/officeart/2005/8/layout/hList7"/>
    <dgm:cxn modelId="{BAF10576-418A-4D38-9FF0-5223DE9B0267}" type="presOf" srcId="{C8380199-FE54-440B-AC49-3995716973FE}" destId="{9521F7D7-968B-4761-8E6C-4330170F94C0}" srcOrd="0" destOrd="0" presId="urn:microsoft.com/office/officeart/2005/8/layout/hList7"/>
    <dgm:cxn modelId="{DCC4D580-B2CC-4277-BE2D-1DBB3EA19F82}" srcId="{873E5E00-1FCE-44FB-8BDA-EED1B4EDCACA}" destId="{79FEA1C2-6180-46EC-ABE1-E2A19B05A245}" srcOrd="4" destOrd="0" parTransId="{C94E3514-B248-4CE2-835A-ED4841180D5D}" sibTransId="{F1164857-1475-47A6-BE8A-A22540B51BF6}"/>
    <dgm:cxn modelId="{97B29195-65AC-4395-9456-F9D22C42E38B}" type="presOf" srcId="{5F111467-DBBB-4D82-9D02-637D6ECC5DB2}" destId="{2E12A503-4E30-42BD-B0DF-E9B898D4147E}" srcOrd="1" destOrd="0" presId="urn:microsoft.com/office/officeart/2005/8/layout/hList7"/>
    <dgm:cxn modelId="{2FB76096-5B0B-483E-AF09-281B3562396F}" type="presOf" srcId="{DC6DF1F6-6261-4F96-AD6C-6B4A5C904987}" destId="{BB94F566-F94A-4E5A-9B66-D0638EAD0C63}" srcOrd="0" destOrd="0" presId="urn:microsoft.com/office/officeart/2005/8/layout/hList7"/>
    <dgm:cxn modelId="{D565E1DA-AF83-4E7A-A671-55CAA9BF0F6B}" type="presOf" srcId="{873E5E00-1FCE-44FB-8BDA-EED1B4EDCACA}" destId="{44468FA6-7367-45FD-A944-1BD03400D141}" srcOrd="0" destOrd="0" presId="urn:microsoft.com/office/officeart/2005/8/layout/hList7"/>
    <dgm:cxn modelId="{FBEDE6DC-D35E-4244-BB34-61C8C7A40AA3}" type="presOf" srcId="{5F111467-DBBB-4D82-9D02-637D6ECC5DB2}" destId="{CB9F01F6-AB06-4222-A097-A2B8A7BBFD26}" srcOrd="0" destOrd="0" presId="urn:microsoft.com/office/officeart/2005/8/layout/hList7"/>
    <dgm:cxn modelId="{EC2673E8-8F35-4FCA-AB27-EDF81528DFBE}" type="presOf" srcId="{53DA69EE-9C2C-42F6-A414-3ADA25AF819E}" destId="{FE21D431-548B-4428-A787-6D67775055A2}" srcOrd="1" destOrd="0" presId="urn:microsoft.com/office/officeart/2005/8/layout/hList7"/>
    <dgm:cxn modelId="{80C0D0E9-006A-4884-B609-834260D731D5}" srcId="{873E5E00-1FCE-44FB-8BDA-EED1B4EDCACA}" destId="{C8380199-FE54-440B-AC49-3995716973FE}" srcOrd="2" destOrd="0" parTransId="{67C30664-B868-447F-9544-A3F303AAACAE}" sibTransId="{05565B0D-D94C-4FFA-A3D2-58A0A93BCD72}"/>
    <dgm:cxn modelId="{FBAFCBEC-285A-4CFF-B5E2-DF24469E2A66}" srcId="{873E5E00-1FCE-44FB-8BDA-EED1B4EDCACA}" destId="{53DA69EE-9C2C-42F6-A414-3ADA25AF819E}" srcOrd="3" destOrd="0" parTransId="{2328A015-0230-4E69-8CA6-A2D6D6C77D6D}" sibTransId="{90812E71-B944-4779-B108-A48F9A0BE311}"/>
    <dgm:cxn modelId="{21CD83F7-4E25-4AEC-9A90-76DFFCB250E7}" type="presOf" srcId="{8ABBE62B-C088-4FAB-852F-3C7AB40661EC}" destId="{9E59F976-6CB4-4B36-99C9-6A668C17EDC6}" srcOrd="0" destOrd="0" presId="urn:microsoft.com/office/officeart/2005/8/layout/hList7"/>
    <dgm:cxn modelId="{6B13CB9D-6912-44CC-B4F9-8F61D6FB99F0}" type="presParOf" srcId="{44468FA6-7367-45FD-A944-1BD03400D141}" destId="{44A20D55-4387-4150-941E-C5D45A65AADC}" srcOrd="0" destOrd="0" presId="urn:microsoft.com/office/officeart/2005/8/layout/hList7"/>
    <dgm:cxn modelId="{CB75A928-27FA-4D8F-9776-2D1E85F1D628}" type="presParOf" srcId="{44468FA6-7367-45FD-A944-1BD03400D141}" destId="{E532345B-E149-4C3B-A333-7924F233411D}" srcOrd="1" destOrd="0" presId="urn:microsoft.com/office/officeart/2005/8/layout/hList7"/>
    <dgm:cxn modelId="{1D35EE12-7144-4BFC-A879-A74467264EE3}" type="presParOf" srcId="{E532345B-E149-4C3B-A333-7924F233411D}" destId="{137987C7-E1F3-4E23-9B2E-3F87CB604BE8}" srcOrd="0" destOrd="0" presId="urn:microsoft.com/office/officeart/2005/8/layout/hList7"/>
    <dgm:cxn modelId="{F0E9DE0A-631C-4D33-82A3-976ACFBB59E9}" type="presParOf" srcId="{137987C7-E1F3-4E23-9B2E-3F87CB604BE8}" destId="{CB9F01F6-AB06-4222-A097-A2B8A7BBFD26}" srcOrd="0" destOrd="0" presId="urn:microsoft.com/office/officeart/2005/8/layout/hList7"/>
    <dgm:cxn modelId="{71BF13A6-E1F0-4AC5-8AF0-0A8812B4EC67}" type="presParOf" srcId="{137987C7-E1F3-4E23-9B2E-3F87CB604BE8}" destId="{2E12A503-4E30-42BD-B0DF-E9B898D4147E}" srcOrd="1" destOrd="0" presId="urn:microsoft.com/office/officeart/2005/8/layout/hList7"/>
    <dgm:cxn modelId="{EFF7E835-2BB6-4B58-B8A2-3DC14B653A82}" type="presParOf" srcId="{137987C7-E1F3-4E23-9B2E-3F87CB604BE8}" destId="{98B2297E-BFAD-45B0-8084-6CDFB7C53CC9}" srcOrd="2" destOrd="0" presId="urn:microsoft.com/office/officeart/2005/8/layout/hList7"/>
    <dgm:cxn modelId="{CAD9B059-BC5A-4786-9506-79EA1B597A4D}" type="presParOf" srcId="{137987C7-E1F3-4E23-9B2E-3F87CB604BE8}" destId="{CCF09219-3FF7-4358-88A3-0CA39E1281CB}" srcOrd="3" destOrd="0" presId="urn:microsoft.com/office/officeart/2005/8/layout/hList7"/>
    <dgm:cxn modelId="{90FC02B8-6808-4A5F-BA1E-8BBA7181BD90}" type="presParOf" srcId="{E532345B-E149-4C3B-A333-7924F233411D}" destId="{1124B402-6F3A-4CF1-9B29-FF63D5D84CD6}" srcOrd="1" destOrd="0" presId="urn:microsoft.com/office/officeart/2005/8/layout/hList7"/>
    <dgm:cxn modelId="{4DB1A8C1-4132-4B82-A241-5FF1C39E96F9}" type="presParOf" srcId="{E532345B-E149-4C3B-A333-7924F233411D}" destId="{02DEE798-7CD1-43D6-89D9-8B1148C2F87D}" srcOrd="2" destOrd="0" presId="urn:microsoft.com/office/officeart/2005/8/layout/hList7"/>
    <dgm:cxn modelId="{9AF54987-606B-4B32-93E7-7D6EE9608DA5}" type="presParOf" srcId="{02DEE798-7CD1-43D6-89D9-8B1148C2F87D}" destId="{BB94F566-F94A-4E5A-9B66-D0638EAD0C63}" srcOrd="0" destOrd="0" presId="urn:microsoft.com/office/officeart/2005/8/layout/hList7"/>
    <dgm:cxn modelId="{3FBF0C49-B225-42B9-B5B7-76CC12C9A45E}" type="presParOf" srcId="{02DEE798-7CD1-43D6-89D9-8B1148C2F87D}" destId="{86C640FB-7B5C-4CE7-87C3-8EB25A0DB286}" srcOrd="1" destOrd="0" presId="urn:microsoft.com/office/officeart/2005/8/layout/hList7"/>
    <dgm:cxn modelId="{F503F8E5-E79D-4810-A445-193FF6A4C3E4}" type="presParOf" srcId="{02DEE798-7CD1-43D6-89D9-8B1148C2F87D}" destId="{9214D645-C14F-45B6-A2B1-DC26A34C439A}" srcOrd="2" destOrd="0" presId="urn:microsoft.com/office/officeart/2005/8/layout/hList7"/>
    <dgm:cxn modelId="{8888F115-70D1-4E48-935F-6AE5A8C9F13B}" type="presParOf" srcId="{02DEE798-7CD1-43D6-89D9-8B1148C2F87D}" destId="{62532E84-9A3A-4B0D-91E9-A4770CE8C846}" srcOrd="3" destOrd="0" presId="urn:microsoft.com/office/officeart/2005/8/layout/hList7"/>
    <dgm:cxn modelId="{1B61DD79-E778-4015-AB8E-CC0F2E0ED443}" type="presParOf" srcId="{E532345B-E149-4C3B-A333-7924F233411D}" destId="{9E59F976-6CB4-4B36-99C9-6A668C17EDC6}" srcOrd="3" destOrd="0" presId="urn:microsoft.com/office/officeart/2005/8/layout/hList7"/>
    <dgm:cxn modelId="{79D4C36B-4B85-4777-A5E0-D4C462191920}" type="presParOf" srcId="{E532345B-E149-4C3B-A333-7924F233411D}" destId="{650E58F8-0808-4754-BE40-E5302393A8E5}" srcOrd="4" destOrd="0" presId="urn:microsoft.com/office/officeart/2005/8/layout/hList7"/>
    <dgm:cxn modelId="{9F3287D7-BC94-418E-9EF8-88221F9130EA}" type="presParOf" srcId="{650E58F8-0808-4754-BE40-E5302393A8E5}" destId="{9521F7D7-968B-4761-8E6C-4330170F94C0}" srcOrd="0" destOrd="0" presId="urn:microsoft.com/office/officeart/2005/8/layout/hList7"/>
    <dgm:cxn modelId="{4D2B04A9-63A2-42AD-847E-EE3B0A2E03E1}" type="presParOf" srcId="{650E58F8-0808-4754-BE40-E5302393A8E5}" destId="{68D4A4C9-0DA6-4A39-AF56-CA20B2AA5183}" srcOrd="1" destOrd="0" presId="urn:microsoft.com/office/officeart/2005/8/layout/hList7"/>
    <dgm:cxn modelId="{CCEBF4DB-0DB3-4328-B486-6DC72BA0E56C}" type="presParOf" srcId="{650E58F8-0808-4754-BE40-E5302393A8E5}" destId="{EFA01F4C-8EFD-4249-9678-B5EEAA38A861}" srcOrd="2" destOrd="0" presId="urn:microsoft.com/office/officeart/2005/8/layout/hList7"/>
    <dgm:cxn modelId="{2BDEC72B-486A-450B-9854-CED54814790C}" type="presParOf" srcId="{650E58F8-0808-4754-BE40-E5302393A8E5}" destId="{282EF54A-0D53-45D0-8564-FCEECF37D57B}" srcOrd="3" destOrd="0" presId="urn:microsoft.com/office/officeart/2005/8/layout/hList7"/>
    <dgm:cxn modelId="{7836D0D5-3B2D-4F46-A67E-6392CF415415}" type="presParOf" srcId="{E532345B-E149-4C3B-A333-7924F233411D}" destId="{DB5F5409-ED0E-4790-8E48-D232F9577361}" srcOrd="5" destOrd="0" presId="urn:microsoft.com/office/officeart/2005/8/layout/hList7"/>
    <dgm:cxn modelId="{3070D33D-97C6-4061-BFD7-74989DD1735E}" type="presParOf" srcId="{E532345B-E149-4C3B-A333-7924F233411D}" destId="{399B4668-C6CE-4F2D-BCB9-7514E191D2A5}" srcOrd="6" destOrd="0" presId="urn:microsoft.com/office/officeart/2005/8/layout/hList7"/>
    <dgm:cxn modelId="{46E9BC1F-D9BF-4B9C-BD17-F1971C781098}" type="presParOf" srcId="{399B4668-C6CE-4F2D-BCB9-7514E191D2A5}" destId="{93765061-6438-46E5-816F-51787EC6745B}" srcOrd="0" destOrd="0" presId="urn:microsoft.com/office/officeart/2005/8/layout/hList7"/>
    <dgm:cxn modelId="{C3F04898-4A5E-46D2-B64E-FB17736251DB}" type="presParOf" srcId="{399B4668-C6CE-4F2D-BCB9-7514E191D2A5}" destId="{FE21D431-548B-4428-A787-6D67775055A2}" srcOrd="1" destOrd="0" presId="urn:microsoft.com/office/officeart/2005/8/layout/hList7"/>
    <dgm:cxn modelId="{2C2AD907-94B3-4CEB-B658-64DE61E8B624}" type="presParOf" srcId="{399B4668-C6CE-4F2D-BCB9-7514E191D2A5}" destId="{131EC3D9-17FF-4F90-A434-B8582296BCCF}" srcOrd="2" destOrd="0" presId="urn:microsoft.com/office/officeart/2005/8/layout/hList7"/>
    <dgm:cxn modelId="{539C1896-5F0F-480F-AA1E-487F7C50ADAD}" type="presParOf" srcId="{399B4668-C6CE-4F2D-BCB9-7514E191D2A5}" destId="{0EC369F5-656E-4177-AE04-29E9BA9D7FCD}" srcOrd="3" destOrd="0" presId="urn:microsoft.com/office/officeart/2005/8/layout/hList7"/>
    <dgm:cxn modelId="{D4C27D88-A130-4F9F-A9D6-D76F5BE8A848}" type="presParOf" srcId="{E532345B-E149-4C3B-A333-7924F233411D}" destId="{A2D7738E-2F13-4EAD-86B5-F6DEFBD13E7F}" srcOrd="7" destOrd="0" presId="urn:microsoft.com/office/officeart/2005/8/layout/hList7"/>
    <dgm:cxn modelId="{8405F281-2BB0-46F5-AC05-D3CD94FA9CC0}" type="presParOf" srcId="{E532345B-E149-4C3B-A333-7924F233411D}" destId="{ADDB0681-1E91-46C9-BC72-6FFE17D5C60B}" srcOrd="8" destOrd="0" presId="urn:microsoft.com/office/officeart/2005/8/layout/hList7"/>
    <dgm:cxn modelId="{C425AF9B-1275-4C56-8666-12C426086C7E}" type="presParOf" srcId="{ADDB0681-1E91-46C9-BC72-6FFE17D5C60B}" destId="{E61D60C8-74D6-4898-957D-FF27F0FFCE8C}" srcOrd="0" destOrd="0" presId="urn:microsoft.com/office/officeart/2005/8/layout/hList7"/>
    <dgm:cxn modelId="{48090414-D0CB-4FFA-A66F-F19645037C03}" type="presParOf" srcId="{ADDB0681-1E91-46C9-BC72-6FFE17D5C60B}" destId="{0FFE3EDA-C123-40B5-AC88-1686D1BD0551}" srcOrd="1" destOrd="0" presId="urn:microsoft.com/office/officeart/2005/8/layout/hList7"/>
    <dgm:cxn modelId="{DE240B19-A09E-4D3A-95F8-2A57F956A225}" type="presParOf" srcId="{ADDB0681-1E91-46C9-BC72-6FFE17D5C60B}" destId="{647FB146-94D6-42C8-BD4E-237A7FB7558F}" srcOrd="2" destOrd="0" presId="urn:microsoft.com/office/officeart/2005/8/layout/hList7"/>
    <dgm:cxn modelId="{E86F43CA-4A39-43F8-9D42-99AAB679BAD0}" type="presParOf" srcId="{ADDB0681-1E91-46C9-BC72-6FFE17D5C60B}" destId="{78E70C6B-DF86-4EB5-8BBF-5EEB0EB68730}" srcOrd="3" destOrd="0" presId="urn:microsoft.com/office/officeart/2005/8/layout/hList7"/>
  </dgm:cxnLst>
  <dgm:bg>
    <a:solidFill>
      <a:schemeClr val="bg1"/>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D4212F-7708-49C8-9D5E-F91C4394A94F}" type="doc">
      <dgm:prSet loTypeId="urn:microsoft.com/office/officeart/2008/layout/HexagonCluster" loCatId="relationship" qsTypeId="urn:microsoft.com/office/officeart/2005/8/quickstyle/simple1" qsCatId="simple" csTypeId="urn:microsoft.com/office/officeart/2005/8/colors/accent0_3" csCatId="mainScheme" phldr="1"/>
      <dgm:spPr>
        <a:scene3d>
          <a:camera prst="orthographicFront">
            <a:rot lat="0" lon="0" rev="0"/>
          </a:camera>
          <a:lightRig rig="balanced" dir="t">
            <a:rot lat="0" lon="0" rev="8700000"/>
          </a:lightRig>
        </a:scene3d>
      </dgm:spPr>
      <dgm:t>
        <a:bodyPr/>
        <a:lstStyle/>
        <a:p>
          <a:endParaRPr lang="en-US"/>
        </a:p>
      </dgm:t>
    </dgm:pt>
    <dgm:pt modelId="{59323F66-A17B-489F-8922-315FFA1DBD4E}">
      <dgm:prSet phldrT="[Tex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87EA8643-B66A-4DFA-9370-02D4F5605F75}" type="parTrans" cxnId="{BE956E39-79C6-4242-BBA3-AD91D11E765F}">
      <dgm:prSet/>
      <dgm:spPr/>
      <dgm:t>
        <a:bodyPr/>
        <a:lstStyle/>
        <a:p>
          <a:endParaRPr lang="en-US"/>
        </a:p>
      </dgm:t>
    </dgm:pt>
    <dgm:pt modelId="{20CF1878-D586-4CCE-BAA7-737555AEAE58}" type="sibTrans" cxnId="{BE956E39-79C6-4242-BBA3-AD91D11E765F}">
      <dgm:prSet/>
      <dgm:spPr>
        <a:blipFill dpi="0" rotWithShape="1">
          <a:blip xmlns:r="http://schemas.openxmlformats.org/officeDocument/2006/relationships" r:embed="rId2"/>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E98B1AD4-EA5A-4466-BBE5-C0AFEED66BCE}">
      <dgm:prSet phldrT="[Text]"/>
      <dgm:spPr>
        <a:blipFill dpi="0" rotWithShape="1">
          <a:blip xmlns:r="http://schemas.openxmlformats.org/officeDocument/2006/relationships" r:embed="rId3"/>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33F6206C-494A-4F96-90A6-6830976F63DD}" type="parTrans" cxnId="{7AB69565-9540-4197-9F90-8532F6A97F69}">
      <dgm:prSet/>
      <dgm:spPr/>
      <dgm:t>
        <a:bodyPr/>
        <a:lstStyle/>
        <a:p>
          <a:endParaRPr lang="en-US"/>
        </a:p>
      </dgm:t>
    </dgm:pt>
    <dgm:pt modelId="{FAAD6D3F-079E-4164-8F80-9E425D1C7D6B}" type="sibTrans" cxnId="{7AB69565-9540-4197-9F90-8532F6A97F69}">
      <dgm:prSet/>
      <dgm:spPr>
        <a:blipFill dpi="0" rotWithShape="1">
          <a:blip xmlns:r="http://schemas.openxmlformats.org/officeDocument/2006/relationships" r:embed="rId4"/>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5D28895B-FCF1-4C68-B308-CC0734FCD449}" type="pres">
      <dgm:prSet presAssocID="{FED4212F-7708-49C8-9D5E-F91C4394A94F}" presName="Name0" presStyleCnt="0">
        <dgm:presLayoutVars>
          <dgm:chMax val="21"/>
          <dgm:chPref val="21"/>
        </dgm:presLayoutVars>
      </dgm:prSet>
      <dgm:spPr/>
    </dgm:pt>
    <dgm:pt modelId="{DAB0F600-A2BC-4FD3-8B82-BC4330AEFF69}" type="pres">
      <dgm:prSet presAssocID="{59323F66-A17B-489F-8922-315FFA1DBD4E}" presName="text1"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B4BBBC65-5B54-4EAE-8F8B-72C8AF3CACC7}" type="pres">
      <dgm:prSet presAssocID="{59323F66-A17B-489F-8922-315FFA1DBD4E}" presName="textRepeatNode" presStyleLbl="alignNode1" presStyleIdx="0" presStyleCnt="2">
        <dgm:presLayoutVars>
          <dgm:chMax val="0"/>
          <dgm:chPref val="0"/>
          <dgm:bulletEnabled val="1"/>
        </dgm:presLayoutVars>
      </dgm:prSet>
      <dgm:spPr/>
    </dgm:pt>
    <dgm:pt modelId="{BC694733-F967-4324-BD5D-264FA526FF51}" type="pres">
      <dgm:prSet presAssocID="{59323F66-A17B-489F-8922-315FFA1DBD4E}" presName="textaccent1"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D4C767B1-51CC-420F-9216-C5D2916497A7}" type="pres">
      <dgm:prSet presAssocID="{59323F66-A17B-489F-8922-315FFA1DBD4E}" presName="accentRepeatNode" presStyleLbl="solidAlignAcc1" presStyleIdx="0" presStyleCnt="4"/>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E1A1FA91-EB2F-413D-ACB2-B046A584CC78}" type="pres">
      <dgm:prSet presAssocID="{20CF1878-D586-4CCE-BAA7-737555AEAE58}" presName="image1"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B09DA392-4738-425E-A543-AA70A6E8577A}" type="pres">
      <dgm:prSet presAssocID="{20CF1878-D586-4CCE-BAA7-737555AEAE58}" presName="imageRepeatNode" presStyleLbl="alignAcc1" presStyleIdx="0" presStyleCnt="2"/>
      <dgm:spPr/>
    </dgm:pt>
    <dgm:pt modelId="{9B3D47F7-ADD3-48EE-8D3A-5D43D3662873}" type="pres">
      <dgm:prSet presAssocID="{20CF1878-D586-4CCE-BAA7-737555AEAE58}" presName="imageaccent1"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1684D8BD-5B05-4BC6-98C3-90B79F1D5317}" type="pres">
      <dgm:prSet presAssocID="{20CF1878-D586-4CCE-BAA7-737555AEAE58}" presName="accentRepeatNode" presStyleLbl="solidAlignAcc1" presStyleIdx="1" presStyleCnt="4"/>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0DF02712-5C77-4195-9CBD-88BF1CF6D4C0}" type="pres">
      <dgm:prSet presAssocID="{E98B1AD4-EA5A-4466-BBE5-C0AFEED66BCE}" presName="text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DC30C9E1-1C0C-42F9-8E6D-F01AFD41A575}" type="pres">
      <dgm:prSet presAssocID="{E98B1AD4-EA5A-4466-BBE5-C0AFEED66BCE}" presName="textRepeatNode" presStyleLbl="alignNode1" presStyleIdx="1" presStyleCnt="2">
        <dgm:presLayoutVars>
          <dgm:chMax val="0"/>
          <dgm:chPref val="0"/>
          <dgm:bulletEnabled val="1"/>
        </dgm:presLayoutVars>
      </dgm:prSet>
      <dgm:spPr/>
    </dgm:pt>
    <dgm:pt modelId="{E91336EB-B0BF-4CBE-AF63-ACEAC44A6132}" type="pres">
      <dgm:prSet presAssocID="{E98B1AD4-EA5A-4466-BBE5-C0AFEED66BCE}" presName="textaccent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1957BA2A-B3E3-420E-96D0-3F1FE91CF2D6}" type="pres">
      <dgm:prSet presAssocID="{E98B1AD4-EA5A-4466-BBE5-C0AFEED66BCE}" presName="accentRepeatNode" presStyleLbl="solidAlignAcc1" presStyleIdx="2" presStyleCnt="4"/>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C126AFF8-3FD1-41A6-B265-AB18E2CD57B8}" type="pres">
      <dgm:prSet presAssocID="{FAAD6D3F-079E-4164-8F80-9E425D1C7D6B}" presName="imag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1159F664-051E-4D11-B5B5-4A7DAD91E932}" type="pres">
      <dgm:prSet presAssocID="{FAAD6D3F-079E-4164-8F80-9E425D1C7D6B}" presName="imageRepeatNode" presStyleLbl="alignAcc1" presStyleIdx="1" presStyleCnt="2"/>
      <dgm:spPr/>
    </dgm:pt>
    <dgm:pt modelId="{C8E996FD-706B-4FC8-869E-E723124EC426}" type="pres">
      <dgm:prSet presAssocID="{FAAD6D3F-079E-4164-8F80-9E425D1C7D6B}" presName="imageaccent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CF1C5BEB-F2D9-41E2-8F55-B198D0CDB497}" type="pres">
      <dgm:prSet presAssocID="{FAAD6D3F-079E-4164-8F80-9E425D1C7D6B}" presName="accentRepeatNode" presStyleLbl="solidAlignAcc1" presStyleIdx="3" presStyleCnt="4"/>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Lst>
  <dgm:cxnLst>
    <dgm:cxn modelId="{E05A5A05-4AB4-498B-AB4E-90CC73BA67BA}" type="presOf" srcId="{E98B1AD4-EA5A-4466-BBE5-C0AFEED66BCE}" destId="{DC30C9E1-1C0C-42F9-8E6D-F01AFD41A575}" srcOrd="0" destOrd="0" presId="urn:microsoft.com/office/officeart/2008/layout/HexagonCluster"/>
    <dgm:cxn modelId="{3C86C637-1F49-4176-AB21-809C34D6E97F}" type="presOf" srcId="{FAAD6D3F-079E-4164-8F80-9E425D1C7D6B}" destId="{1159F664-051E-4D11-B5B5-4A7DAD91E932}" srcOrd="0" destOrd="0" presId="urn:microsoft.com/office/officeart/2008/layout/HexagonCluster"/>
    <dgm:cxn modelId="{BE956E39-79C6-4242-BBA3-AD91D11E765F}" srcId="{FED4212F-7708-49C8-9D5E-F91C4394A94F}" destId="{59323F66-A17B-489F-8922-315FFA1DBD4E}" srcOrd="0" destOrd="0" parTransId="{87EA8643-B66A-4DFA-9370-02D4F5605F75}" sibTransId="{20CF1878-D586-4CCE-BAA7-737555AEAE58}"/>
    <dgm:cxn modelId="{7AB69565-9540-4197-9F90-8532F6A97F69}" srcId="{FED4212F-7708-49C8-9D5E-F91C4394A94F}" destId="{E98B1AD4-EA5A-4466-BBE5-C0AFEED66BCE}" srcOrd="1" destOrd="0" parTransId="{33F6206C-494A-4F96-90A6-6830976F63DD}" sibTransId="{FAAD6D3F-079E-4164-8F80-9E425D1C7D6B}"/>
    <dgm:cxn modelId="{A36ABE7D-BF65-477E-9E63-AF59ED4825EB}" type="presOf" srcId="{20CF1878-D586-4CCE-BAA7-737555AEAE58}" destId="{B09DA392-4738-425E-A543-AA70A6E8577A}" srcOrd="0" destOrd="0" presId="urn:microsoft.com/office/officeart/2008/layout/HexagonCluster"/>
    <dgm:cxn modelId="{189F2F93-5F14-4857-A83A-46F794E9B1AD}" type="presOf" srcId="{FED4212F-7708-49C8-9D5E-F91C4394A94F}" destId="{5D28895B-FCF1-4C68-B308-CC0734FCD449}" srcOrd="0" destOrd="0" presId="urn:microsoft.com/office/officeart/2008/layout/HexagonCluster"/>
    <dgm:cxn modelId="{0C2AA2D1-A223-4738-8AF8-89792B2445BD}" type="presOf" srcId="{59323F66-A17B-489F-8922-315FFA1DBD4E}" destId="{B4BBBC65-5B54-4EAE-8F8B-72C8AF3CACC7}" srcOrd="0" destOrd="0" presId="urn:microsoft.com/office/officeart/2008/layout/HexagonCluster"/>
    <dgm:cxn modelId="{6049C6B0-2A0C-476F-AB0E-5531704AEFCD}" type="presParOf" srcId="{5D28895B-FCF1-4C68-B308-CC0734FCD449}" destId="{DAB0F600-A2BC-4FD3-8B82-BC4330AEFF69}" srcOrd="0" destOrd="0" presId="urn:microsoft.com/office/officeart/2008/layout/HexagonCluster"/>
    <dgm:cxn modelId="{A8482D3D-65B9-494C-99DB-25AA8DC2EAA5}" type="presParOf" srcId="{DAB0F600-A2BC-4FD3-8B82-BC4330AEFF69}" destId="{B4BBBC65-5B54-4EAE-8F8B-72C8AF3CACC7}" srcOrd="0" destOrd="0" presId="urn:microsoft.com/office/officeart/2008/layout/HexagonCluster"/>
    <dgm:cxn modelId="{BD9368AC-E26B-4C39-8241-9F2FB17D23CD}" type="presParOf" srcId="{5D28895B-FCF1-4C68-B308-CC0734FCD449}" destId="{BC694733-F967-4324-BD5D-264FA526FF51}" srcOrd="1" destOrd="0" presId="urn:microsoft.com/office/officeart/2008/layout/HexagonCluster"/>
    <dgm:cxn modelId="{7A1936BA-D71F-4198-8497-0694F0E4840C}" type="presParOf" srcId="{BC694733-F967-4324-BD5D-264FA526FF51}" destId="{D4C767B1-51CC-420F-9216-C5D2916497A7}" srcOrd="0" destOrd="0" presId="urn:microsoft.com/office/officeart/2008/layout/HexagonCluster"/>
    <dgm:cxn modelId="{E7115DA6-FEBC-46B8-8FDF-CEF057673814}" type="presParOf" srcId="{5D28895B-FCF1-4C68-B308-CC0734FCD449}" destId="{E1A1FA91-EB2F-413D-ACB2-B046A584CC78}" srcOrd="2" destOrd="0" presId="urn:microsoft.com/office/officeart/2008/layout/HexagonCluster"/>
    <dgm:cxn modelId="{AF1BFCB1-BB63-49EC-987B-35A7BA6DE9CB}" type="presParOf" srcId="{E1A1FA91-EB2F-413D-ACB2-B046A584CC78}" destId="{B09DA392-4738-425E-A543-AA70A6E8577A}" srcOrd="0" destOrd="0" presId="urn:microsoft.com/office/officeart/2008/layout/HexagonCluster"/>
    <dgm:cxn modelId="{5A9E6343-A444-4DF6-8F44-87F3244E7D38}" type="presParOf" srcId="{5D28895B-FCF1-4C68-B308-CC0734FCD449}" destId="{9B3D47F7-ADD3-48EE-8D3A-5D43D3662873}" srcOrd="3" destOrd="0" presId="urn:microsoft.com/office/officeart/2008/layout/HexagonCluster"/>
    <dgm:cxn modelId="{704C9090-61BA-4FE1-847B-2C94D870ABE4}" type="presParOf" srcId="{9B3D47F7-ADD3-48EE-8D3A-5D43D3662873}" destId="{1684D8BD-5B05-4BC6-98C3-90B79F1D5317}" srcOrd="0" destOrd="0" presId="urn:microsoft.com/office/officeart/2008/layout/HexagonCluster"/>
    <dgm:cxn modelId="{28140588-5861-4B82-9518-E9CF3685B509}" type="presParOf" srcId="{5D28895B-FCF1-4C68-B308-CC0734FCD449}" destId="{0DF02712-5C77-4195-9CBD-88BF1CF6D4C0}" srcOrd="4" destOrd="0" presId="urn:microsoft.com/office/officeart/2008/layout/HexagonCluster"/>
    <dgm:cxn modelId="{2D0D3070-254D-49AC-8457-80B0884A2321}" type="presParOf" srcId="{0DF02712-5C77-4195-9CBD-88BF1CF6D4C0}" destId="{DC30C9E1-1C0C-42F9-8E6D-F01AFD41A575}" srcOrd="0" destOrd="0" presId="urn:microsoft.com/office/officeart/2008/layout/HexagonCluster"/>
    <dgm:cxn modelId="{B77895F9-D1CF-4C05-A0CE-C35E6BA052F3}" type="presParOf" srcId="{5D28895B-FCF1-4C68-B308-CC0734FCD449}" destId="{E91336EB-B0BF-4CBE-AF63-ACEAC44A6132}" srcOrd="5" destOrd="0" presId="urn:microsoft.com/office/officeart/2008/layout/HexagonCluster"/>
    <dgm:cxn modelId="{E9BF2ADC-3161-4D36-809B-A80F1F7CC3A4}" type="presParOf" srcId="{E91336EB-B0BF-4CBE-AF63-ACEAC44A6132}" destId="{1957BA2A-B3E3-420E-96D0-3F1FE91CF2D6}" srcOrd="0" destOrd="0" presId="urn:microsoft.com/office/officeart/2008/layout/HexagonCluster"/>
    <dgm:cxn modelId="{0E9D6F59-0FF6-47B4-90F5-7FC6D3C5DF51}" type="presParOf" srcId="{5D28895B-FCF1-4C68-B308-CC0734FCD449}" destId="{C126AFF8-3FD1-41A6-B265-AB18E2CD57B8}" srcOrd="6" destOrd="0" presId="urn:microsoft.com/office/officeart/2008/layout/HexagonCluster"/>
    <dgm:cxn modelId="{1C312950-F95F-4480-A849-687F07D824E7}" type="presParOf" srcId="{C126AFF8-3FD1-41A6-B265-AB18E2CD57B8}" destId="{1159F664-051E-4D11-B5B5-4A7DAD91E932}" srcOrd="0" destOrd="0" presId="urn:microsoft.com/office/officeart/2008/layout/HexagonCluster"/>
    <dgm:cxn modelId="{6BA533C3-B003-4CBB-AE2F-22D8F01F125C}" type="presParOf" srcId="{5D28895B-FCF1-4C68-B308-CC0734FCD449}" destId="{C8E996FD-706B-4FC8-869E-E723124EC426}" srcOrd="7" destOrd="0" presId="urn:microsoft.com/office/officeart/2008/layout/HexagonCluster"/>
    <dgm:cxn modelId="{1E7097BE-8274-4583-859B-793A15B66308}" type="presParOf" srcId="{C8E996FD-706B-4FC8-869E-E723124EC426}" destId="{CF1C5BEB-F2D9-41E2-8F55-B198D0CDB497}"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D4212F-7708-49C8-9D5E-F91C4394A94F}" type="doc">
      <dgm:prSet loTypeId="urn:microsoft.com/office/officeart/2008/layout/HexagonCluster" loCatId="relationship" qsTypeId="urn:microsoft.com/office/officeart/2005/8/quickstyle/simple1" qsCatId="simple" csTypeId="urn:microsoft.com/office/officeart/2005/8/colors/accent0_3" csCatId="mainScheme" phldr="1"/>
      <dgm:spPr>
        <a:scene3d>
          <a:camera prst="orthographicFront">
            <a:rot lat="0" lon="0" rev="0"/>
          </a:camera>
          <a:lightRig rig="balanced" dir="t">
            <a:rot lat="0" lon="0" rev="8700000"/>
          </a:lightRig>
        </a:scene3d>
      </dgm:spPr>
      <dgm:t>
        <a:bodyPr/>
        <a:lstStyle/>
        <a:p>
          <a:endParaRPr lang="en-US"/>
        </a:p>
      </dgm:t>
    </dgm:pt>
    <dgm:pt modelId="{59323F66-A17B-489F-8922-315FFA1DBD4E}">
      <dgm:prSet phldrT="[Text]"/>
      <dgm:spPr>
        <a:blipFill dpi="0" rotWithShape="1">
          <a:blip xmlns:r="http://schemas.openxmlformats.org/officeDocument/2006/relationships" r:embed="rId1"/>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87EA8643-B66A-4DFA-9370-02D4F5605F75}" type="parTrans" cxnId="{BE956E39-79C6-4242-BBA3-AD91D11E765F}">
      <dgm:prSet/>
      <dgm:spPr/>
      <dgm:t>
        <a:bodyPr/>
        <a:lstStyle/>
        <a:p>
          <a:endParaRPr lang="en-US"/>
        </a:p>
      </dgm:t>
    </dgm:pt>
    <dgm:pt modelId="{20CF1878-D586-4CCE-BAA7-737555AEAE58}" type="sibTrans" cxnId="{BE956E39-79C6-4242-BBA3-AD91D11E765F}">
      <dgm:prSet/>
      <dgm:spPr>
        <a:blipFill>
          <a:blip xmlns:r="http://schemas.openxmlformats.org/officeDocument/2006/relationships" r:embed="rId2"/>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E98B1AD4-EA5A-4466-BBE5-C0AFEED66BCE}">
      <dgm:prSet phldrT="[Text]"/>
      <dgm:spPr>
        <a:blipFill rotWithShape="0">
          <a:blip xmlns:r="http://schemas.openxmlformats.org/officeDocument/2006/relationships" r:embed="rId3"/>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33F6206C-494A-4F96-90A6-6830976F63DD}" type="parTrans" cxnId="{7AB69565-9540-4197-9F90-8532F6A97F69}">
      <dgm:prSet/>
      <dgm:spPr/>
      <dgm:t>
        <a:bodyPr/>
        <a:lstStyle/>
        <a:p>
          <a:endParaRPr lang="en-US"/>
        </a:p>
      </dgm:t>
    </dgm:pt>
    <dgm:pt modelId="{FAAD6D3F-079E-4164-8F80-9E425D1C7D6B}" type="sibTrans" cxnId="{7AB69565-9540-4197-9F90-8532F6A97F69}">
      <dgm:prSet/>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5D28895B-FCF1-4C68-B308-CC0734FCD449}" type="pres">
      <dgm:prSet presAssocID="{FED4212F-7708-49C8-9D5E-F91C4394A94F}" presName="Name0" presStyleCnt="0">
        <dgm:presLayoutVars>
          <dgm:chMax val="21"/>
          <dgm:chPref val="21"/>
        </dgm:presLayoutVars>
      </dgm:prSet>
      <dgm:spPr/>
    </dgm:pt>
    <dgm:pt modelId="{DAB0F600-A2BC-4FD3-8B82-BC4330AEFF69}" type="pres">
      <dgm:prSet presAssocID="{59323F66-A17B-489F-8922-315FFA1DBD4E}" presName="text1"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B4BBBC65-5B54-4EAE-8F8B-72C8AF3CACC7}" type="pres">
      <dgm:prSet presAssocID="{59323F66-A17B-489F-8922-315FFA1DBD4E}" presName="textRepeatNode" presStyleLbl="alignNode1" presStyleIdx="0" presStyleCnt="2">
        <dgm:presLayoutVars>
          <dgm:chMax val="0"/>
          <dgm:chPref val="0"/>
          <dgm:bulletEnabled val="1"/>
        </dgm:presLayoutVars>
      </dgm:prSet>
      <dgm:spPr/>
    </dgm:pt>
    <dgm:pt modelId="{BC694733-F967-4324-BD5D-264FA526FF51}" type="pres">
      <dgm:prSet presAssocID="{59323F66-A17B-489F-8922-315FFA1DBD4E}" presName="textaccent1"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D4C767B1-51CC-420F-9216-C5D2916497A7}" type="pres">
      <dgm:prSet presAssocID="{59323F66-A17B-489F-8922-315FFA1DBD4E}" presName="accentRepeatNode" presStyleLbl="solidAlignAcc1" presStyleIdx="0" presStyleCnt="4"/>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E1A1FA91-EB2F-413D-ACB2-B046A584CC78}" type="pres">
      <dgm:prSet presAssocID="{20CF1878-D586-4CCE-BAA7-737555AEAE58}" presName="image1"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B09DA392-4738-425E-A543-AA70A6E8577A}" type="pres">
      <dgm:prSet presAssocID="{20CF1878-D586-4CCE-BAA7-737555AEAE58}" presName="imageRepeatNode" presStyleLbl="alignAcc1" presStyleIdx="0" presStyleCnt="2"/>
      <dgm:spPr/>
    </dgm:pt>
    <dgm:pt modelId="{9B3D47F7-ADD3-48EE-8D3A-5D43D3662873}" type="pres">
      <dgm:prSet presAssocID="{20CF1878-D586-4CCE-BAA7-737555AEAE58}" presName="imageaccent1"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1684D8BD-5B05-4BC6-98C3-90B79F1D5317}" type="pres">
      <dgm:prSet presAssocID="{20CF1878-D586-4CCE-BAA7-737555AEAE58}" presName="accentRepeatNode" presStyleLbl="solidAlignAcc1" presStyleIdx="1" presStyleCnt="4"/>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0DF02712-5C77-4195-9CBD-88BF1CF6D4C0}" type="pres">
      <dgm:prSet presAssocID="{E98B1AD4-EA5A-4466-BBE5-C0AFEED66BCE}" presName="text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DC30C9E1-1C0C-42F9-8E6D-F01AFD41A575}" type="pres">
      <dgm:prSet presAssocID="{E98B1AD4-EA5A-4466-BBE5-C0AFEED66BCE}" presName="textRepeatNode" presStyleLbl="alignNode1" presStyleIdx="1" presStyleCnt="2">
        <dgm:presLayoutVars>
          <dgm:chMax val="0"/>
          <dgm:chPref val="0"/>
          <dgm:bulletEnabled val="1"/>
        </dgm:presLayoutVars>
      </dgm:prSet>
      <dgm:spPr/>
    </dgm:pt>
    <dgm:pt modelId="{E91336EB-B0BF-4CBE-AF63-ACEAC44A6132}" type="pres">
      <dgm:prSet presAssocID="{E98B1AD4-EA5A-4466-BBE5-C0AFEED66BCE}" presName="textaccent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1957BA2A-B3E3-420E-96D0-3F1FE91CF2D6}" type="pres">
      <dgm:prSet presAssocID="{E98B1AD4-EA5A-4466-BBE5-C0AFEED66BCE}" presName="accentRepeatNode" presStyleLbl="solidAlignAcc1" presStyleIdx="2" presStyleCnt="4"/>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C126AFF8-3FD1-41A6-B265-AB18E2CD57B8}" type="pres">
      <dgm:prSet presAssocID="{FAAD6D3F-079E-4164-8F80-9E425D1C7D6B}" presName="image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1159F664-051E-4D11-B5B5-4A7DAD91E932}" type="pres">
      <dgm:prSet presAssocID="{FAAD6D3F-079E-4164-8F80-9E425D1C7D6B}" presName="imageRepeatNode" presStyleLbl="alignAcc1" presStyleIdx="1" presStyleCnt="2"/>
      <dgm:spPr/>
    </dgm:pt>
    <dgm:pt modelId="{C8E996FD-706B-4FC8-869E-E723124EC426}" type="pres">
      <dgm:prSet presAssocID="{FAAD6D3F-079E-4164-8F80-9E425D1C7D6B}" presName="imageaccent2"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CF1C5BEB-F2D9-41E2-8F55-B198D0CDB497}" type="pres">
      <dgm:prSet presAssocID="{FAAD6D3F-079E-4164-8F80-9E425D1C7D6B}" presName="accentRepeatNode" presStyleLbl="solidAlignAcc1" presStyleIdx="3" presStyleCnt="4"/>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Lst>
  <dgm:cxnLst>
    <dgm:cxn modelId="{BE956E39-79C6-4242-BBA3-AD91D11E765F}" srcId="{FED4212F-7708-49C8-9D5E-F91C4394A94F}" destId="{59323F66-A17B-489F-8922-315FFA1DBD4E}" srcOrd="0" destOrd="0" parTransId="{87EA8643-B66A-4DFA-9370-02D4F5605F75}" sibTransId="{20CF1878-D586-4CCE-BAA7-737555AEAE58}"/>
    <dgm:cxn modelId="{7AB69565-9540-4197-9F90-8532F6A97F69}" srcId="{FED4212F-7708-49C8-9D5E-F91C4394A94F}" destId="{E98B1AD4-EA5A-4466-BBE5-C0AFEED66BCE}" srcOrd="1" destOrd="0" parTransId="{33F6206C-494A-4F96-90A6-6830976F63DD}" sibTransId="{FAAD6D3F-079E-4164-8F80-9E425D1C7D6B}"/>
    <dgm:cxn modelId="{0C99428C-6DBE-4211-A83C-8780C834D7A5}" type="presOf" srcId="{FAAD6D3F-079E-4164-8F80-9E425D1C7D6B}" destId="{1159F664-051E-4D11-B5B5-4A7DAD91E932}" srcOrd="0" destOrd="0" presId="urn:microsoft.com/office/officeart/2008/layout/HexagonCluster"/>
    <dgm:cxn modelId="{2ACF61AF-6975-4DBD-BA63-D1F98BAA1E69}" type="presOf" srcId="{59323F66-A17B-489F-8922-315FFA1DBD4E}" destId="{B4BBBC65-5B54-4EAE-8F8B-72C8AF3CACC7}" srcOrd="0" destOrd="0" presId="urn:microsoft.com/office/officeart/2008/layout/HexagonCluster"/>
    <dgm:cxn modelId="{42FE42C1-8DD7-427B-AE5D-5A4A927B1594}" type="presOf" srcId="{FED4212F-7708-49C8-9D5E-F91C4394A94F}" destId="{5D28895B-FCF1-4C68-B308-CC0734FCD449}" srcOrd="0" destOrd="0" presId="urn:microsoft.com/office/officeart/2008/layout/HexagonCluster"/>
    <dgm:cxn modelId="{226AA2C9-360D-498D-82F4-FEE28DBE70F0}" type="presOf" srcId="{E98B1AD4-EA5A-4466-BBE5-C0AFEED66BCE}" destId="{DC30C9E1-1C0C-42F9-8E6D-F01AFD41A575}" srcOrd="0" destOrd="0" presId="urn:microsoft.com/office/officeart/2008/layout/HexagonCluster"/>
    <dgm:cxn modelId="{6279B0CE-036E-483A-98A8-9F1DB4AE999B}" type="presOf" srcId="{20CF1878-D586-4CCE-BAA7-737555AEAE58}" destId="{B09DA392-4738-425E-A543-AA70A6E8577A}" srcOrd="0" destOrd="0" presId="urn:microsoft.com/office/officeart/2008/layout/HexagonCluster"/>
    <dgm:cxn modelId="{A18F1473-A001-4028-B560-C9800D1842A0}" type="presParOf" srcId="{5D28895B-FCF1-4C68-B308-CC0734FCD449}" destId="{DAB0F600-A2BC-4FD3-8B82-BC4330AEFF69}" srcOrd="0" destOrd="0" presId="urn:microsoft.com/office/officeart/2008/layout/HexagonCluster"/>
    <dgm:cxn modelId="{7C519085-FE19-465A-AA82-F35E693BCCBE}" type="presParOf" srcId="{DAB0F600-A2BC-4FD3-8B82-BC4330AEFF69}" destId="{B4BBBC65-5B54-4EAE-8F8B-72C8AF3CACC7}" srcOrd="0" destOrd="0" presId="urn:microsoft.com/office/officeart/2008/layout/HexagonCluster"/>
    <dgm:cxn modelId="{EA869266-5D7C-4C25-9248-4E631957E057}" type="presParOf" srcId="{5D28895B-FCF1-4C68-B308-CC0734FCD449}" destId="{BC694733-F967-4324-BD5D-264FA526FF51}" srcOrd="1" destOrd="0" presId="urn:microsoft.com/office/officeart/2008/layout/HexagonCluster"/>
    <dgm:cxn modelId="{BCB1644F-2A31-481F-AC04-112BFB197EC0}" type="presParOf" srcId="{BC694733-F967-4324-BD5D-264FA526FF51}" destId="{D4C767B1-51CC-420F-9216-C5D2916497A7}" srcOrd="0" destOrd="0" presId="urn:microsoft.com/office/officeart/2008/layout/HexagonCluster"/>
    <dgm:cxn modelId="{5858520B-4EF8-4BBA-AEAB-EA905AAAA44F}" type="presParOf" srcId="{5D28895B-FCF1-4C68-B308-CC0734FCD449}" destId="{E1A1FA91-EB2F-413D-ACB2-B046A584CC78}" srcOrd="2" destOrd="0" presId="urn:microsoft.com/office/officeart/2008/layout/HexagonCluster"/>
    <dgm:cxn modelId="{72C18189-6B99-4EA8-971C-64A465CE2EBD}" type="presParOf" srcId="{E1A1FA91-EB2F-413D-ACB2-B046A584CC78}" destId="{B09DA392-4738-425E-A543-AA70A6E8577A}" srcOrd="0" destOrd="0" presId="urn:microsoft.com/office/officeart/2008/layout/HexagonCluster"/>
    <dgm:cxn modelId="{10EC76C8-3C6B-4884-9833-F40584D6872D}" type="presParOf" srcId="{5D28895B-FCF1-4C68-B308-CC0734FCD449}" destId="{9B3D47F7-ADD3-48EE-8D3A-5D43D3662873}" srcOrd="3" destOrd="0" presId="urn:microsoft.com/office/officeart/2008/layout/HexagonCluster"/>
    <dgm:cxn modelId="{79415940-C3D9-4DDF-90D4-8368B78A4F29}" type="presParOf" srcId="{9B3D47F7-ADD3-48EE-8D3A-5D43D3662873}" destId="{1684D8BD-5B05-4BC6-98C3-90B79F1D5317}" srcOrd="0" destOrd="0" presId="urn:microsoft.com/office/officeart/2008/layout/HexagonCluster"/>
    <dgm:cxn modelId="{3FA75162-F9D8-4DCD-8FD2-2082622FA327}" type="presParOf" srcId="{5D28895B-FCF1-4C68-B308-CC0734FCD449}" destId="{0DF02712-5C77-4195-9CBD-88BF1CF6D4C0}" srcOrd="4" destOrd="0" presId="urn:microsoft.com/office/officeart/2008/layout/HexagonCluster"/>
    <dgm:cxn modelId="{FD457354-BDD5-4156-BDC2-526D1764C3EA}" type="presParOf" srcId="{0DF02712-5C77-4195-9CBD-88BF1CF6D4C0}" destId="{DC30C9E1-1C0C-42F9-8E6D-F01AFD41A575}" srcOrd="0" destOrd="0" presId="urn:microsoft.com/office/officeart/2008/layout/HexagonCluster"/>
    <dgm:cxn modelId="{813D022A-79F5-4083-9976-DF39B7FEF4DF}" type="presParOf" srcId="{5D28895B-FCF1-4C68-B308-CC0734FCD449}" destId="{E91336EB-B0BF-4CBE-AF63-ACEAC44A6132}" srcOrd="5" destOrd="0" presId="urn:microsoft.com/office/officeart/2008/layout/HexagonCluster"/>
    <dgm:cxn modelId="{A3ED65CE-E5D3-4719-A793-083A9D4F5859}" type="presParOf" srcId="{E91336EB-B0BF-4CBE-AF63-ACEAC44A6132}" destId="{1957BA2A-B3E3-420E-96D0-3F1FE91CF2D6}" srcOrd="0" destOrd="0" presId="urn:microsoft.com/office/officeart/2008/layout/HexagonCluster"/>
    <dgm:cxn modelId="{FC1554FD-3AD8-4CC6-9E2B-3A3F2F84CEBC}" type="presParOf" srcId="{5D28895B-FCF1-4C68-B308-CC0734FCD449}" destId="{C126AFF8-3FD1-41A6-B265-AB18E2CD57B8}" srcOrd="6" destOrd="0" presId="urn:microsoft.com/office/officeart/2008/layout/HexagonCluster"/>
    <dgm:cxn modelId="{9DC05F30-0E2E-442E-88B6-62B0B3685829}" type="presParOf" srcId="{C126AFF8-3FD1-41A6-B265-AB18E2CD57B8}" destId="{1159F664-051E-4D11-B5B5-4A7DAD91E932}" srcOrd="0" destOrd="0" presId="urn:microsoft.com/office/officeart/2008/layout/HexagonCluster"/>
    <dgm:cxn modelId="{B0018868-5CC8-4085-98A2-6ED306FFE25B}" type="presParOf" srcId="{5D28895B-FCF1-4C68-B308-CC0734FCD449}" destId="{C8E996FD-706B-4FC8-869E-E723124EC426}" srcOrd="7" destOrd="0" presId="urn:microsoft.com/office/officeart/2008/layout/HexagonCluster"/>
    <dgm:cxn modelId="{11FB4F3A-954E-451E-93CA-E0D6904BA095}" type="presParOf" srcId="{C8E996FD-706B-4FC8-869E-E723124EC426}" destId="{CF1C5BEB-F2D9-41E2-8F55-B198D0CDB497}" srcOrd="0" destOrd="0" presId="urn:microsoft.com/office/officeart/2008/layout/HexagonCluster"/>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A9B58E-CBD7-4024-86DA-4D78D3036B51}" type="doc">
      <dgm:prSet loTypeId="urn:microsoft.com/office/officeart/2008/layout/HexagonCluster" loCatId="picture" qsTypeId="urn:microsoft.com/office/officeart/2005/8/quickstyle/simple1" qsCatId="simple" csTypeId="urn:microsoft.com/office/officeart/2005/8/colors/accent0_1" csCatId="mainScheme" phldr="1"/>
      <dgm:spPr/>
      <dgm:t>
        <a:bodyPr/>
        <a:lstStyle/>
        <a:p>
          <a:endParaRPr lang="en-US"/>
        </a:p>
      </dgm:t>
    </dgm:pt>
    <dgm:pt modelId="{DC5C8593-A863-40DD-A46B-12ECDDBEF3CA}">
      <dgm:prSet phldrT="[Text]"/>
      <dgm:spPr/>
      <dgm:t>
        <a:bodyPr/>
        <a:lstStyle/>
        <a:p>
          <a:r>
            <a:rPr lang="en-US" dirty="0"/>
            <a:t>Leaf Area Index and FPAR</a:t>
          </a:r>
        </a:p>
      </dgm:t>
    </dgm:pt>
    <dgm:pt modelId="{79FDEB1D-7CD4-45CA-A322-038FB41B2C8E}" type="parTrans" cxnId="{8CEA35C3-2C68-440E-91A8-23BAC953A5D0}">
      <dgm:prSet/>
      <dgm:spPr/>
      <dgm:t>
        <a:bodyPr/>
        <a:lstStyle/>
        <a:p>
          <a:endParaRPr lang="en-US"/>
        </a:p>
      </dgm:t>
    </dgm:pt>
    <dgm:pt modelId="{5E867639-F3A4-4010-83A3-7BA1D5EAB2A2}" type="sibTrans" cxnId="{8CEA35C3-2C68-440E-91A8-23BAC953A5D0}">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dgm:spPr>
      <dgm:t>
        <a:bodyPr/>
        <a:lstStyle/>
        <a:p>
          <a:endParaRPr lang="en-US"/>
        </a:p>
      </dgm:t>
    </dgm:pt>
    <dgm:pt modelId="{C6031570-A1B4-42A4-8303-BDF5F4E26C0D}">
      <dgm:prSet phldrT="[Text]"/>
      <dgm:spPr/>
      <dgm:t>
        <a:bodyPr/>
        <a:lstStyle/>
        <a:p>
          <a:r>
            <a:rPr lang="en-US" dirty="0"/>
            <a:t>Vegetation Indices</a:t>
          </a:r>
        </a:p>
      </dgm:t>
    </dgm:pt>
    <dgm:pt modelId="{2754436E-C796-4502-91E1-7F7329992628}" type="parTrans" cxnId="{6EBA43E4-AB94-4EE0-B3B6-A63A7E20C4D0}">
      <dgm:prSet/>
      <dgm:spPr/>
      <dgm:t>
        <a:bodyPr/>
        <a:lstStyle/>
        <a:p>
          <a:endParaRPr lang="en-US"/>
        </a:p>
      </dgm:t>
    </dgm:pt>
    <dgm:pt modelId="{6F5AC89B-BE4E-4603-AFA9-510521996FEB}" type="sibTrans" cxnId="{6EBA43E4-AB94-4EE0-B3B6-A63A7E20C4D0}">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t>
        <a:bodyPr/>
        <a:lstStyle/>
        <a:p>
          <a:endParaRPr lang="en-US"/>
        </a:p>
      </dgm:t>
    </dgm:pt>
    <dgm:pt modelId="{69DD8E28-EF8E-4DF5-A95E-4714DC25EA4B}">
      <dgm:prSet phldrT="[Text]"/>
      <dgm:spPr/>
      <dgm:t>
        <a:bodyPr/>
        <a:lstStyle/>
        <a:p>
          <a:r>
            <a:rPr lang="en-US" dirty="0"/>
            <a:t>Thermal Anomalies and Fire</a:t>
          </a:r>
        </a:p>
      </dgm:t>
    </dgm:pt>
    <dgm:pt modelId="{65C5A133-7A73-407F-884F-095C3475003E}" type="parTrans" cxnId="{67B5CA1E-E08A-4AAA-880B-DB448F08B8E1}">
      <dgm:prSet/>
      <dgm:spPr/>
      <dgm:t>
        <a:bodyPr/>
        <a:lstStyle/>
        <a:p>
          <a:endParaRPr lang="en-US"/>
        </a:p>
      </dgm:t>
    </dgm:pt>
    <dgm:pt modelId="{5B929D4E-ECCB-475F-891E-66202291929A}" type="sibTrans" cxnId="{67B5CA1E-E08A-4AAA-880B-DB448F08B8E1}">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t>
        <a:bodyPr/>
        <a:lstStyle/>
        <a:p>
          <a:endParaRPr lang="en-US"/>
        </a:p>
      </dgm:t>
    </dgm:pt>
    <dgm:pt modelId="{87CB8AE1-28AB-4BE2-952F-19D0B95E68EA}">
      <dgm:prSet/>
      <dgm:spPr/>
      <dgm:t>
        <a:bodyPr/>
        <a:lstStyle/>
        <a:p>
          <a:r>
            <a:rPr lang="en-US" dirty="0"/>
            <a:t>Surface Reflectance</a:t>
          </a:r>
        </a:p>
      </dgm:t>
    </dgm:pt>
    <dgm:pt modelId="{7C91CC3E-7155-443E-96A4-5D9A4FBA84D9}" type="parTrans" cxnId="{A889036F-D84C-45E4-8941-08D5867A575E}">
      <dgm:prSet/>
      <dgm:spPr/>
      <dgm:t>
        <a:bodyPr/>
        <a:lstStyle/>
        <a:p>
          <a:endParaRPr lang="en-US"/>
        </a:p>
      </dgm:t>
    </dgm:pt>
    <dgm:pt modelId="{0692B348-E83F-45B6-9892-8296849F16D1}" type="sibTrans" cxnId="{A889036F-D84C-45E4-8941-08D5867A575E}">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dgm:spPr>
      <dgm:t>
        <a:bodyPr/>
        <a:lstStyle/>
        <a:p>
          <a:endParaRPr lang="en-US"/>
        </a:p>
      </dgm:t>
    </dgm:pt>
    <dgm:pt modelId="{54F99721-6092-4971-AA52-EA6A31A1FC3F}" type="pres">
      <dgm:prSet presAssocID="{AEA9B58E-CBD7-4024-86DA-4D78D3036B51}" presName="Name0" presStyleCnt="0">
        <dgm:presLayoutVars>
          <dgm:chMax val="21"/>
          <dgm:chPref val="21"/>
        </dgm:presLayoutVars>
      </dgm:prSet>
      <dgm:spPr/>
    </dgm:pt>
    <dgm:pt modelId="{80F42041-313F-44EE-9A44-1D5CDD0EDFB7}" type="pres">
      <dgm:prSet presAssocID="{DC5C8593-A863-40DD-A46B-12ECDDBEF3CA}" presName="text1" presStyleCnt="0"/>
      <dgm:spPr/>
    </dgm:pt>
    <dgm:pt modelId="{4F1B8E5F-9784-45E3-A0B0-06145015D5BD}" type="pres">
      <dgm:prSet presAssocID="{DC5C8593-A863-40DD-A46B-12ECDDBEF3CA}" presName="textRepeatNode" presStyleLbl="alignNode1" presStyleIdx="0" presStyleCnt="4">
        <dgm:presLayoutVars>
          <dgm:chMax val="0"/>
          <dgm:chPref val="0"/>
          <dgm:bulletEnabled val="1"/>
        </dgm:presLayoutVars>
      </dgm:prSet>
      <dgm:spPr/>
    </dgm:pt>
    <dgm:pt modelId="{7DD64F5D-8E7E-48CE-BD52-3149391E3C2F}" type="pres">
      <dgm:prSet presAssocID="{DC5C8593-A863-40DD-A46B-12ECDDBEF3CA}" presName="textaccent1" presStyleCnt="0"/>
      <dgm:spPr/>
    </dgm:pt>
    <dgm:pt modelId="{1473654F-2EE0-4310-8F94-FAEFE9693570}" type="pres">
      <dgm:prSet presAssocID="{DC5C8593-A863-40DD-A46B-12ECDDBEF3CA}" presName="accentRepeatNode" presStyleLbl="solidAlignAcc1" presStyleIdx="0" presStyleCnt="8"/>
      <dgm:spPr/>
    </dgm:pt>
    <dgm:pt modelId="{4B6A36DE-8806-4232-A3F4-341EF6BDEE2B}" type="pres">
      <dgm:prSet presAssocID="{5E867639-F3A4-4010-83A3-7BA1D5EAB2A2}" presName="image1" presStyleCnt="0"/>
      <dgm:spPr/>
    </dgm:pt>
    <dgm:pt modelId="{E27064A5-CC96-4ADD-999B-280297C54514}" type="pres">
      <dgm:prSet presAssocID="{5E867639-F3A4-4010-83A3-7BA1D5EAB2A2}" presName="imageRepeatNode" presStyleLbl="alignAcc1" presStyleIdx="0" presStyleCnt="4"/>
      <dgm:spPr/>
    </dgm:pt>
    <dgm:pt modelId="{A95DAE9C-E49B-4C69-A52C-DCEAA0625218}" type="pres">
      <dgm:prSet presAssocID="{5E867639-F3A4-4010-83A3-7BA1D5EAB2A2}" presName="imageaccent1" presStyleCnt="0"/>
      <dgm:spPr/>
    </dgm:pt>
    <dgm:pt modelId="{D7837952-6F97-45D5-9196-FFAA9884C37B}" type="pres">
      <dgm:prSet presAssocID="{5E867639-F3A4-4010-83A3-7BA1D5EAB2A2}" presName="accentRepeatNode" presStyleLbl="solidAlignAcc1" presStyleIdx="1" presStyleCnt="8"/>
      <dgm:spPr/>
    </dgm:pt>
    <dgm:pt modelId="{562BAB2D-15C6-429B-8288-E6C890780D76}" type="pres">
      <dgm:prSet presAssocID="{C6031570-A1B4-42A4-8303-BDF5F4E26C0D}" presName="text2" presStyleCnt="0"/>
      <dgm:spPr/>
    </dgm:pt>
    <dgm:pt modelId="{CA803FE6-F020-4D66-806D-0B50BE96927F}" type="pres">
      <dgm:prSet presAssocID="{C6031570-A1B4-42A4-8303-BDF5F4E26C0D}" presName="textRepeatNode" presStyleLbl="alignNode1" presStyleIdx="1" presStyleCnt="4">
        <dgm:presLayoutVars>
          <dgm:chMax val="0"/>
          <dgm:chPref val="0"/>
          <dgm:bulletEnabled val="1"/>
        </dgm:presLayoutVars>
      </dgm:prSet>
      <dgm:spPr/>
    </dgm:pt>
    <dgm:pt modelId="{BD572098-E687-41A2-B9DA-6A21C1EE21FD}" type="pres">
      <dgm:prSet presAssocID="{C6031570-A1B4-42A4-8303-BDF5F4E26C0D}" presName="textaccent2" presStyleCnt="0"/>
      <dgm:spPr/>
    </dgm:pt>
    <dgm:pt modelId="{1C827775-3C71-4906-911B-45C52765EAB4}" type="pres">
      <dgm:prSet presAssocID="{C6031570-A1B4-42A4-8303-BDF5F4E26C0D}" presName="accentRepeatNode" presStyleLbl="solidAlignAcc1" presStyleIdx="2" presStyleCnt="8"/>
      <dgm:spPr/>
    </dgm:pt>
    <dgm:pt modelId="{D4566790-30E2-416F-92B4-6A3D54E3B64D}" type="pres">
      <dgm:prSet presAssocID="{6F5AC89B-BE4E-4603-AFA9-510521996FEB}" presName="image2" presStyleCnt="0"/>
      <dgm:spPr/>
    </dgm:pt>
    <dgm:pt modelId="{3334C584-054A-4BBE-855E-4B9936638CF0}" type="pres">
      <dgm:prSet presAssocID="{6F5AC89B-BE4E-4603-AFA9-510521996FEB}" presName="imageRepeatNode" presStyleLbl="alignAcc1" presStyleIdx="1" presStyleCnt="4"/>
      <dgm:spPr/>
    </dgm:pt>
    <dgm:pt modelId="{6797CCA8-A4F4-422E-8877-8568C2DA88C1}" type="pres">
      <dgm:prSet presAssocID="{6F5AC89B-BE4E-4603-AFA9-510521996FEB}" presName="imageaccent2" presStyleCnt="0"/>
      <dgm:spPr/>
    </dgm:pt>
    <dgm:pt modelId="{FC151BA6-2C9A-45DD-B79F-7C58405A7593}" type="pres">
      <dgm:prSet presAssocID="{6F5AC89B-BE4E-4603-AFA9-510521996FEB}" presName="accentRepeatNode" presStyleLbl="solidAlignAcc1" presStyleIdx="3" presStyleCnt="8"/>
      <dgm:spPr/>
    </dgm:pt>
    <dgm:pt modelId="{CDA6C608-F9AB-4567-9FCB-76ECD1786E48}" type="pres">
      <dgm:prSet presAssocID="{87CB8AE1-28AB-4BE2-952F-19D0B95E68EA}" presName="text3" presStyleCnt="0"/>
      <dgm:spPr/>
    </dgm:pt>
    <dgm:pt modelId="{F59F81B1-EDEC-4DFA-936D-61E403756FFE}" type="pres">
      <dgm:prSet presAssocID="{87CB8AE1-28AB-4BE2-952F-19D0B95E68EA}" presName="textRepeatNode" presStyleLbl="alignNode1" presStyleIdx="2" presStyleCnt="4">
        <dgm:presLayoutVars>
          <dgm:chMax val="0"/>
          <dgm:chPref val="0"/>
          <dgm:bulletEnabled val="1"/>
        </dgm:presLayoutVars>
      </dgm:prSet>
      <dgm:spPr/>
    </dgm:pt>
    <dgm:pt modelId="{E78B4F9A-DD97-4075-A626-F7BC223AF775}" type="pres">
      <dgm:prSet presAssocID="{87CB8AE1-28AB-4BE2-952F-19D0B95E68EA}" presName="textaccent3" presStyleCnt="0"/>
      <dgm:spPr/>
    </dgm:pt>
    <dgm:pt modelId="{07C32186-CC81-4F4E-88C8-D5FEB61836CE}" type="pres">
      <dgm:prSet presAssocID="{87CB8AE1-28AB-4BE2-952F-19D0B95E68EA}" presName="accentRepeatNode" presStyleLbl="solidAlignAcc1" presStyleIdx="4" presStyleCnt="8"/>
      <dgm:spPr/>
    </dgm:pt>
    <dgm:pt modelId="{5B05965D-3EC7-4D1D-BACA-79CE00AC1640}" type="pres">
      <dgm:prSet presAssocID="{0692B348-E83F-45B6-9892-8296849F16D1}" presName="image3" presStyleCnt="0"/>
      <dgm:spPr/>
    </dgm:pt>
    <dgm:pt modelId="{B75C02E1-8FFC-4298-B452-3BA0BE56E0FF}" type="pres">
      <dgm:prSet presAssocID="{0692B348-E83F-45B6-9892-8296849F16D1}" presName="imageRepeatNode" presStyleLbl="alignAcc1" presStyleIdx="2" presStyleCnt="4"/>
      <dgm:spPr/>
    </dgm:pt>
    <dgm:pt modelId="{73738E1C-3F07-4FA3-9650-3C0FE89E6EE8}" type="pres">
      <dgm:prSet presAssocID="{0692B348-E83F-45B6-9892-8296849F16D1}" presName="imageaccent3" presStyleCnt="0"/>
      <dgm:spPr/>
    </dgm:pt>
    <dgm:pt modelId="{EDEA95BD-3873-42DE-9771-18605EF89C9E}" type="pres">
      <dgm:prSet presAssocID="{0692B348-E83F-45B6-9892-8296849F16D1}" presName="accentRepeatNode" presStyleLbl="solidAlignAcc1" presStyleIdx="5" presStyleCnt="8"/>
      <dgm:spPr/>
    </dgm:pt>
    <dgm:pt modelId="{37B114D6-820C-464C-81B6-6CFE493A6A8B}" type="pres">
      <dgm:prSet presAssocID="{69DD8E28-EF8E-4DF5-A95E-4714DC25EA4B}" presName="text4" presStyleCnt="0"/>
      <dgm:spPr/>
    </dgm:pt>
    <dgm:pt modelId="{3E867239-D3C6-4F9D-930E-C31B2F996DEB}" type="pres">
      <dgm:prSet presAssocID="{69DD8E28-EF8E-4DF5-A95E-4714DC25EA4B}" presName="textRepeatNode" presStyleLbl="alignNode1" presStyleIdx="3" presStyleCnt="4">
        <dgm:presLayoutVars>
          <dgm:chMax val="0"/>
          <dgm:chPref val="0"/>
          <dgm:bulletEnabled val="1"/>
        </dgm:presLayoutVars>
      </dgm:prSet>
      <dgm:spPr/>
    </dgm:pt>
    <dgm:pt modelId="{BEFFF577-59A5-4C7C-8A8A-490003F9C07C}" type="pres">
      <dgm:prSet presAssocID="{69DD8E28-EF8E-4DF5-A95E-4714DC25EA4B}" presName="textaccent4" presStyleCnt="0"/>
      <dgm:spPr/>
    </dgm:pt>
    <dgm:pt modelId="{B2F0F060-F4F6-4CEA-926F-93BD41C4C38B}" type="pres">
      <dgm:prSet presAssocID="{69DD8E28-EF8E-4DF5-A95E-4714DC25EA4B}" presName="accentRepeatNode" presStyleLbl="solidAlignAcc1" presStyleIdx="6" presStyleCnt="8"/>
      <dgm:spPr/>
    </dgm:pt>
    <dgm:pt modelId="{9CEF2E76-C882-4479-B564-E13F2E4A79AD}" type="pres">
      <dgm:prSet presAssocID="{5B929D4E-ECCB-475F-891E-66202291929A}" presName="image4" presStyleCnt="0"/>
      <dgm:spPr/>
    </dgm:pt>
    <dgm:pt modelId="{5D9F25D9-2549-4B33-9FC6-39E091847369}" type="pres">
      <dgm:prSet presAssocID="{5B929D4E-ECCB-475F-891E-66202291929A}" presName="imageRepeatNode" presStyleLbl="alignAcc1" presStyleIdx="3" presStyleCnt="4"/>
      <dgm:spPr/>
    </dgm:pt>
    <dgm:pt modelId="{A2A450BA-7023-4A09-A129-D71BE32CFB42}" type="pres">
      <dgm:prSet presAssocID="{5B929D4E-ECCB-475F-891E-66202291929A}" presName="imageaccent4" presStyleCnt="0"/>
      <dgm:spPr/>
    </dgm:pt>
    <dgm:pt modelId="{8879DF90-06DE-4457-AE2A-BBF342075BC8}" type="pres">
      <dgm:prSet presAssocID="{5B929D4E-ECCB-475F-891E-66202291929A}" presName="accentRepeatNode" presStyleLbl="solidAlignAcc1" presStyleIdx="7" presStyleCnt="8"/>
      <dgm:spPr/>
    </dgm:pt>
  </dgm:ptLst>
  <dgm:cxnLst>
    <dgm:cxn modelId="{21672406-DE87-4FF5-AEDE-A9EF634207E9}" type="presOf" srcId="{69DD8E28-EF8E-4DF5-A95E-4714DC25EA4B}" destId="{3E867239-D3C6-4F9D-930E-C31B2F996DEB}" srcOrd="0" destOrd="0" presId="urn:microsoft.com/office/officeart/2008/layout/HexagonCluster"/>
    <dgm:cxn modelId="{ECFD1710-B2AF-4BA2-B3A2-CF8D13D1B7E9}" type="presOf" srcId="{6F5AC89B-BE4E-4603-AFA9-510521996FEB}" destId="{3334C584-054A-4BBE-855E-4B9936638CF0}" srcOrd="0" destOrd="0" presId="urn:microsoft.com/office/officeart/2008/layout/HexagonCluster"/>
    <dgm:cxn modelId="{67B5CA1E-E08A-4AAA-880B-DB448F08B8E1}" srcId="{AEA9B58E-CBD7-4024-86DA-4D78D3036B51}" destId="{69DD8E28-EF8E-4DF5-A95E-4714DC25EA4B}" srcOrd="3" destOrd="0" parTransId="{65C5A133-7A73-407F-884F-095C3475003E}" sibTransId="{5B929D4E-ECCB-475F-891E-66202291929A}"/>
    <dgm:cxn modelId="{A889036F-D84C-45E4-8941-08D5867A575E}" srcId="{AEA9B58E-CBD7-4024-86DA-4D78D3036B51}" destId="{87CB8AE1-28AB-4BE2-952F-19D0B95E68EA}" srcOrd="2" destOrd="0" parTransId="{7C91CC3E-7155-443E-96A4-5D9A4FBA84D9}" sibTransId="{0692B348-E83F-45B6-9892-8296849F16D1}"/>
    <dgm:cxn modelId="{F7547374-D7AF-4B9D-908D-1654131D7B53}" type="presOf" srcId="{5B929D4E-ECCB-475F-891E-66202291929A}" destId="{5D9F25D9-2549-4B33-9FC6-39E091847369}" srcOrd="0" destOrd="0" presId="urn:microsoft.com/office/officeart/2008/layout/HexagonCluster"/>
    <dgm:cxn modelId="{F5949086-E2F2-40AD-8643-A380BE53C83D}" type="presOf" srcId="{5E867639-F3A4-4010-83A3-7BA1D5EAB2A2}" destId="{E27064A5-CC96-4ADD-999B-280297C54514}" srcOrd="0" destOrd="0" presId="urn:microsoft.com/office/officeart/2008/layout/HexagonCluster"/>
    <dgm:cxn modelId="{B7F95F99-3336-434F-8322-91D081896854}" type="presOf" srcId="{AEA9B58E-CBD7-4024-86DA-4D78D3036B51}" destId="{54F99721-6092-4971-AA52-EA6A31A1FC3F}" srcOrd="0" destOrd="0" presId="urn:microsoft.com/office/officeart/2008/layout/HexagonCluster"/>
    <dgm:cxn modelId="{8CEA35C3-2C68-440E-91A8-23BAC953A5D0}" srcId="{AEA9B58E-CBD7-4024-86DA-4D78D3036B51}" destId="{DC5C8593-A863-40DD-A46B-12ECDDBEF3CA}" srcOrd="0" destOrd="0" parTransId="{79FDEB1D-7CD4-45CA-A322-038FB41B2C8E}" sibTransId="{5E867639-F3A4-4010-83A3-7BA1D5EAB2A2}"/>
    <dgm:cxn modelId="{F92B5EDA-678A-4625-AC2C-EE54BD47A0BE}" type="presOf" srcId="{0692B348-E83F-45B6-9892-8296849F16D1}" destId="{B75C02E1-8FFC-4298-B452-3BA0BE56E0FF}" srcOrd="0" destOrd="0" presId="urn:microsoft.com/office/officeart/2008/layout/HexagonCluster"/>
    <dgm:cxn modelId="{BC746FDF-B69E-4749-8217-595B9B2C5659}" type="presOf" srcId="{DC5C8593-A863-40DD-A46B-12ECDDBEF3CA}" destId="{4F1B8E5F-9784-45E3-A0B0-06145015D5BD}" srcOrd="0" destOrd="0" presId="urn:microsoft.com/office/officeart/2008/layout/HexagonCluster"/>
    <dgm:cxn modelId="{C5D64BE1-8156-4BD8-8740-87F6169349A5}" type="presOf" srcId="{C6031570-A1B4-42A4-8303-BDF5F4E26C0D}" destId="{CA803FE6-F020-4D66-806D-0B50BE96927F}" srcOrd="0" destOrd="0" presId="urn:microsoft.com/office/officeart/2008/layout/HexagonCluster"/>
    <dgm:cxn modelId="{6EBA43E4-AB94-4EE0-B3B6-A63A7E20C4D0}" srcId="{AEA9B58E-CBD7-4024-86DA-4D78D3036B51}" destId="{C6031570-A1B4-42A4-8303-BDF5F4E26C0D}" srcOrd="1" destOrd="0" parTransId="{2754436E-C796-4502-91E1-7F7329992628}" sibTransId="{6F5AC89B-BE4E-4603-AFA9-510521996FEB}"/>
    <dgm:cxn modelId="{409234FA-6353-4C73-94A0-F9ADD32EEDFE}" type="presOf" srcId="{87CB8AE1-28AB-4BE2-952F-19D0B95E68EA}" destId="{F59F81B1-EDEC-4DFA-936D-61E403756FFE}" srcOrd="0" destOrd="0" presId="urn:microsoft.com/office/officeart/2008/layout/HexagonCluster"/>
    <dgm:cxn modelId="{E71141F7-23D3-414F-BFB7-A7E2226A0035}" type="presParOf" srcId="{54F99721-6092-4971-AA52-EA6A31A1FC3F}" destId="{80F42041-313F-44EE-9A44-1D5CDD0EDFB7}" srcOrd="0" destOrd="0" presId="urn:microsoft.com/office/officeart/2008/layout/HexagonCluster"/>
    <dgm:cxn modelId="{3BC4F2F3-DF9E-4380-A614-1E5A13099ECE}" type="presParOf" srcId="{80F42041-313F-44EE-9A44-1D5CDD0EDFB7}" destId="{4F1B8E5F-9784-45E3-A0B0-06145015D5BD}" srcOrd="0" destOrd="0" presId="urn:microsoft.com/office/officeart/2008/layout/HexagonCluster"/>
    <dgm:cxn modelId="{0DF4E3E8-B602-4B2C-A9D8-6F1E56DCD6FA}" type="presParOf" srcId="{54F99721-6092-4971-AA52-EA6A31A1FC3F}" destId="{7DD64F5D-8E7E-48CE-BD52-3149391E3C2F}" srcOrd="1" destOrd="0" presId="urn:microsoft.com/office/officeart/2008/layout/HexagonCluster"/>
    <dgm:cxn modelId="{3D84FF6F-8673-4602-819C-7FA0D7D0A4C8}" type="presParOf" srcId="{7DD64F5D-8E7E-48CE-BD52-3149391E3C2F}" destId="{1473654F-2EE0-4310-8F94-FAEFE9693570}" srcOrd="0" destOrd="0" presId="urn:microsoft.com/office/officeart/2008/layout/HexagonCluster"/>
    <dgm:cxn modelId="{5077135D-3690-4159-83AA-3993F4D0E1B7}" type="presParOf" srcId="{54F99721-6092-4971-AA52-EA6A31A1FC3F}" destId="{4B6A36DE-8806-4232-A3F4-341EF6BDEE2B}" srcOrd="2" destOrd="0" presId="urn:microsoft.com/office/officeart/2008/layout/HexagonCluster"/>
    <dgm:cxn modelId="{A8A10B63-0EC6-4862-8F89-67D845774C0C}" type="presParOf" srcId="{4B6A36DE-8806-4232-A3F4-341EF6BDEE2B}" destId="{E27064A5-CC96-4ADD-999B-280297C54514}" srcOrd="0" destOrd="0" presId="urn:microsoft.com/office/officeart/2008/layout/HexagonCluster"/>
    <dgm:cxn modelId="{CD8681DC-48BF-430B-BCFC-713F3FA71AEB}" type="presParOf" srcId="{54F99721-6092-4971-AA52-EA6A31A1FC3F}" destId="{A95DAE9C-E49B-4C69-A52C-DCEAA0625218}" srcOrd="3" destOrd="0" presId="urn:microsoft.com/office/officeart/2008/layout/HexagonCluster"/>
    <dgm:cxn modelId="{9670C42C-A954-4790-85A7-CCCF790A9E08}" type="presParOf" srcId="{A95DAE9C-E49B-4C69-A52C-DCEAA0625218}" destId="{D7837952-6F97-45D5-9196-FFAA9884C37B}" srcOrd="0" destOrd="0" presId="urn:microsoft.com/office/officeart/2008/layout/HexagonCluster"/>
    <dgm:cxn modelId="{D76DC011-298D-459D-8E31-2BC2C4C90368}" type="presParOf" srcId="{54F99721-6092-4971-AA52-EA6A31A1FC3F}" destId="{562BAB2D-15C6-429B-8288-E6C890780D76}" srcOrd="4" destOrd="0" presId="urn:microsoft.com/office/officeart/2008/layout/HexagonCluster"/>
    <dgm:cxn modelId="{12836CEF-2637-4FF7-8E29-D198EDED31D1}" type="presParOf" srcId="{562BAB2D-15C6-429B-8288-E6C890780D76}" destId="{CA803FE6-F020-4D66-806D-0B50BE96927F}" srcOrd="0" destOrd="0" presId="urn:microsoft.com/office/officeart/2008/layout/HexagonCluster"/>
    <dgm:cxn modelId="{EADD319B-BB0A-43FB-BA59-A2A0C21A3BB5}" type="presParOf" srcId="{54F99721-6092-4971-AA52-EA6A31A1FC3F}" destId="{BD572098-E687-41A2-B9DA-6A21C1EE21FD}" srcOrd="5" destOrd="0" presId="urn:microsoft.com/office/officeart/2008/layout/HexagonCluster"/>
    <dgm:cxn modelId="{E621820C-7FE3-47AE-8DBA-B798036D2AB9}" type="presParOf" srcId="{BD572098-E687-41A2-B9DA-6A21C1EE21FD}" destId="{1C827775-3C71-4906-911B-45C52765EAB4}" srcOrd="0" destOrd="0" presId="urn:microsoft.com/office/officeart/2008/layout/HexagonCluster"/>
    <dgm:cxn modelId="{EEE5EAAB-411D-4921-B0D9-D73AF9B5E84A}" type="presParOf" srcId="{54F99721-6092-4971-AA52-EA6A31A1FC3F}" destId="{D4566790-30E2-416F-92B4-6A3D54E3B64D}" srcOrd="6" destOrd="0" presId="urn:microsoft.com/office/officeart/2008/layout/HexagonCluster"/>
    <dgm:cxn modelId="{01696D5F-EA10-49D7-9B81-0113CF444E92}" type="presParOf" srcId="{D4566790-30E2-416F-92B4-6A3D54E3B64D}" destId="{3334C584-054A-4BBE-855E-4B9936638CF0}" srcOrd="0" destOrd="0" presId="urn:microsoft.com/office/officeart/2008/layout/HexagonCluster"/>
    <dgm:cxn modelId="{A1819614-FA23-4187-AC0E-2D9187D4721D}" type="presParOf" srcId="{54F99721-6092-4971-AA52-EA6A31A1FC3F}" destId="{6797CCA8-A4F4-422E-8877-8568C2DA88C1}" srcOrd="7" destOrd="0" presId="urn:microsoft.com/office/officeart/2008/layout/HexagonCluster"/>
    <dgm:cxn modelId="{8F0228F4-3F81-4A0F-9447-B966B260A0CF}" type="presParOf" srcId="{6797CCA8-A4F4-422E-8877-8568C2DA88C1}" destId="{FC151BA6-2C9A-45DD-B79F-7C58405A7593}" srcOrd="0" destOrd="0" presId="urn:microsoft.com/office/officeart/2008/layout/HexagonCluster"/>
    <dgm:cxn modelId="{CAEF5B6F-C757-4917-9829-64CA1616068B}" type="presParOf" srcId="{54F99721-6092-4971-AA52-EA6A31A1FC3F}" destId="{CDA6C608-F9AB-4567-9FCB-76ECD1786E48}" srcOrd="8" destOrd="0" presId="urn:microsoft.com/office/officeart/2008/layout/HexagonCluster"/>
    <dgm:cxn modelId="{37F7C05F-31AE-4542-9C69-9A021000029E}" type="presParOf" srcId="{CDA6C608-F9AB-4567-9FCB-76ECD1786E48}" destId="{F59F81B1-EDEC-4DFA-936D-61E403756FFE}" srcOrd="0" destOrd="0" presId="urn:microsoft.com/office/officeart/2008/layout/HexagonCluster"/>
    <dgm:cxn modelId="{9D9065EC-BD44-4A39-B67C-BB6E839CBF01}" type="presParOf" srcId="{54F99721-6092-4971-AA52-EA6A31A1FC3F}" destId="{E78B4F9A-DD97-4075-A626-F7BC223AF775}" srcOrd="9" destOrd="0" presId="urn:microsoft.com/office/officeart/2008/layout/HexagonCluster"/>
    <dgm:cxn modelId="{95138142-3F2C-40DE-A191-AFC1C2FF9E98}" type="presParOf" srcId="{E78B4F9A-DD97-4075-A626-F7BC223AF775}" destId="{07C32186-CC81-4F4E-88C8-D5FEB61836CE}" srcOrd="0" destOrd="0" presId="urn:microsoft.com/office/officeart/2008/layout/HexagonCluster"/>
    <dgm:cxn modelId="{62EED352-AEB3-422D-A2CC-F8207EDD62A6}" type="presParOf" srcId="{54F99721-6092-4971-AA52-EA6A31A1FC3F}" destId="{5B05965D-3EC7-4D1D-BACA-79CE00AC1640}" srcOrd="10" destOrd="0" presId="urn:microsoft.com/office/officeart/2008/layout/HexagonCluster"/>
    <dgm:cxn modelId="{B6D91472-B6E0-48F2-A04B-AE004551D9F2}" type="presParOf" srcId="{5B05965D-3EC7-4D1D-BACA-79CE00AC1640}" destId="{B75C02E1-8FFC-4298-B452-3BA0BE56E0FF}" srcOrd="0" destOrd="0" presId="urn:microsoft.com/office/officeart/2008/layout/HexagonCluster"/>
    <dgm:cxn modelId="{04E3AE6F-E52A-4E75-A1B8-37B5A6DB4AD9}" type="presParOf" srcId="{54F99721-6092-4971-AA52-EA6A31A1FC3F}" destId="{73738E1C-3F07-4FA3-9650-3C0FE89E6EE8}" srcOrd="11" destOrd="0" presId="urn:microsoft.com/office/officeart/2008/layout/HexagonCluster"/>
    <dgm:cxn modelId="{460A01CC-8468-46F3-902A-3B906426DA23}" type="presParOf" srcId="{73738E1C-3F07-4FA3-9650-3C0FE89E6EE8}" destId="{EDEA95BD-3873-42DE-9771-18605EF89C9E}" srcOrd="0" destOrd="0" presId="urn:microsoft.com/office/officeart/2008/layout/HexagonCluster"/>
    <dgm:cxn modelId="{CE85EA45-DFBE-4A43-A4BD-54E7AFA965D5}" type="presParOf" srcId="{54F99721-6092-4971-AA52-EA6A31A1FC3F}" destId="{37B114D6-820C-464C-81B6-6CFE493A6A8B}" srcOrd="12" destOrd="0" presId="urn:microsoft.com/office/officeart/2008/layout/HexagonCluster"/>
    <dgm:cxn modelId="{5679124A-38AC-4396-9D8D-CDD256BBF6AD}" type="presParOf" srcId="{37B114D6-820C-464C-81B6-6CFE493A6A8B}" destId="{3E867239-D3C6-4F9D-930E-C31B2F996DEB}" srcOrd="0" destOrd="0" presId="urn:microsoft.com/office/officeart/2008/layout/HexagonCluster"/>
    <dgm:cxn modelId="{085A165E-6739-426A-BBD8-41A8C0835798}" type="presParOf" srcId="{54F99721-6092-4971-AA52-EA6A31A1FC3F}" destId="{BEFFF577-59A5-4C7C-8A8A-490003F9C07C}" srcOrd="13" destOrd="0" presId="urn:microsoft.com/office/officeart/2008/layout/HexagonCluster"/>
    <dgm:cxn modelId="{C168BE30-6132-4473-A2A9-3523FF00BE54}" type="presParOf" srcId="{BEFFF577-59A5-4C7C-8A8A-490003F9C07C}" destId="{B2F0F060-F4F6-4CEA-926F-93BD41C4C38B}" srcOrd="0" destOrd="0" presId="urn:microsoft.com/office/officeart/2008/layout/HexagonCluster"/>
    <dgm:cxn modelId="{D39A3F39-D49E-4644-A69A-EF97DA44F43B}" type="presParOf" srcId="{54F99721-6092-4971-AA52-EA6A31A1FC3F}" destId="{9CEF2E76-C882-4479-B564-E13F2E4A79AD}" srcOrd="14" destOrd="0" presId="urn:microsoft.com/office/officeart/2008/layout/HexagonCluster"/>
    <dgm:cxn modelId="{B4A1B762-FE7D-4515-ABBA-6DCFCE027506}" type="presParOf" srcId="{9CEF2E76-C882-4479-B564-E13F2E4A79AD}" destId="{5D9F25D9-2549-4B33-9FC6-39E091847369}" srcOrd="0" destOrd="0" presId="urn:microsoft.com/office/officeart/2008/layout/HexagonCluster"/>
    <dgm:cxn modelId="{F71DAA98-7E3B-46B5-A24C-B84CA3754712}" type="presParOf" srcId="{54F99721-6092-4971-AA52-EA6A31A1FC3F}" destId="{A2A450BA-7023-4A09-A129-D71BE32CFB42}" srcOrd="15" destOrd="0" presId="urn:microsoft.com/office/officeart/2008/layout/HexagonCluster"/>
    <dgm:cxn modelId="{5C4A7404-F6BC-4EA8-B4DB-59F270E2BDB4}" type="presParOf" srcId="{A2A450BA-7023-4A09-A129-D71BE32CFB42}" destId="{8879DF90-06DE-4457-AE2A-BBF342075BC8}"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340A8C-AF48-4435-9153-7944F0419DAF}" type="doc">
      <dgm:prSet loTypeId="urn:microsoft.com/office/officeart/2008/layout/HexagonCluster" loCatId="picture" qsTypeId="urn:microsoft.com/office/officeart/2005/8/quickstyle/simple1" qsCatId="simple" csTypeId="urn:microsoft.com/office/officeart/2005/8/colors/accent0_1" csCatId="mainScheme" phldr="1"/>
      <dgm:spPr/>
      <dgm:t>
        <a:bodyPr/>
        <a:lstStyle/>
        <a:p>
          <a:endParaRPr lang="en-US"/>
        </a:p>
      </dgm:t>
    </dgm:pt>
    <dgm:pt modelId="{F013ECD3-EDD5-4AE3-AC70-B6EEF557D254}">
      <dgm:prSet phldrT="[Text]"/>
      <dgm:spPr/>
      <dgm:t>
        <a:bodyPr/>
        <a:lstStyle/>
        <a:p>
          <a:r>
            <a:rPr lang="en-US" dirty="0"/>
            <a:t>Vegetation Continuous Fields (VCF)</a:t>
          </a:r>
        </a:p>
      </dgm:t>
    </dgm:pt>
    <dgm:pt modelId="{7EA8FBBC-7EAF-4594-8004-586DF2916571}" type="parTrans" cxnId="{F373A20E-D61A-40FD-ACD9-B8A27F716AAF}">
      <dgm:prSet/>
      <dgm:spPr/>
      <dgm:t>
        <a:bodyPr/>
        <a:lstStyle/>
        <a:p>
          <a:endParaRPr lang="en-US"/>
        </a:p>
      </dgm:t>
    </dgm:pt>
    <dgm:pt modelId="{CA9EB0C6-582E-408B-8CC4-8F6B4A3D783A}" type="sibTrans" cxnId="{F373A20E-D61A-40FD-ACD9-B8A27F716AA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9FDC0138-5933-4730-A31D-F86F9C9F693C}">
      <dgm:prSet phldrT="[Text]"/>
      <dgm:spPr/>
      <dgm:t>
        <a:bodyPr/>
        <a:lstStyle/>
        <a:p>
          <a:r>
            <a:rPr lang="en-US" dirty="0"/>
            <a:t>Land Surface Temperature &amp; Emissivity (LSTE)</a:t>
          </a:r>
        </a:p>
      </dgm:t>
    </dgm:pt>
    <dgm:pt modelId="{BA226FC3-A6E1-49EA-92B3-289C9ED3AAE9}" type="parTrans" cxnId="{249E3660-0A8F-4C92-AB8D-C00951BB0482}">
      <dgm:prSet/>
      <dgm:spPr/>
      <dgm:t>
        <a:bodyPr/>
        <a:lstStyle/>
        <a:p>
          <a:endParaRPr lang="en-US"/>
        </a:p>
      </dgm:t>
    </dgm:pt>
    <dgm:pt modelId="{2C7D409D-984E-4C73-9060-DD6470E9BB21}" type="sibTrans" cxnId="{249E3660-0A8F-4C92-AB8D-C00951BB0482}">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US"/>
        </a:p>
      </dgm:t>
    </dgm:pt>
    <dgm:pt modelId="{24C4DC61-D6D4-43C6-8E9E-75D32404B84E}">
      <dgm:prSet phldrT="[Text]"/>
      <dgm:spPr/>
      <dgm:t>
        <a:bodyPr/>
        <a:lstStyle/>
        <a:p>
          <a:r>
            <a:rPr lang="en-US" dirty="0"/>
            <a:t>Vegetation Index and Phenology (VIP)</a:t>
          </a:r>
        </a:p>
      </dgm:t>
    </dgm:pt>
    <dgm:pt modelId="{FF6D5A6B-1373-4483-8B71-527FD75A2D01}" type="parTrans" cxnId="{DBCA2A51-BE2E-4B31-B459-EDEF9CD61BC7}">
      <dgm:prSet/>
      <dgm:spPr/>
      <dgm:t>
        <a:bodyPr/>
        <a:lstStyle/>
        <a:p>
          <a:endParaRPr lang="en-US"/>
        </a:p>
      </dgm:t>
    </dgm:pt>
    <dgm:pt modelId="{81BB62EB-7286-496A-9460-7954E24376BB}" type="sibTrans" cxnId="{DBCA2A51-BE2E-4B31-B459-EDEF9CD61BC7}">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US"/>
        </a:p>
      </dgm:t>
    </dgm:pt>
    <dgm:pt modelId="{670E41D9-8ED4-4F80-BA36-736A7360A432}">
      <dgm:prSet/>
      <dgm:spPr/>
      <dgm:t>
        <a:bodyPr/>
        <a:lstStyle/>
        <a:p>
          <a:r>
            <a:rPr lang="en-US" dirty="0"/>
            <a:t>Global Food Security Support Analysis Data (GFSAD)</a:t>
          </a:r>
        </a:p>
      </dgm:t>
    </dgm:pt>
    <dgm:pt modelId="{C2B2FA70-AF2F-4DA3-A144-0AE0635BA194}" type="parTrans" cxnId="{FBA4163B-70B2-493A-BB9C-33C6AC377B42}">
      <dgm:prSet/>
      <dgm:spPr/>
      <dgm:t>
        <a:bodyPr/>
        <a:lstStyle/>
        <a:p>
          <a:endParaRPr lang="en-US"/>
        </a:p>
      </dgm:t>
    </dgm:pt>
    <dgm:pt modelId="{878BEA4D-2709-448F-B402-433CD40B6EA5}" type="sibTrans" cxnId="{FBA4163B-70B2-493A-BB9C-33C6AC377B42}">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dgm:spPr>
      <dgm:t>
        <a:bodyPr/>
        <a:lstStyle/>
        <a:p>
          <a:endParaRPr lang="en-US"/>
        </a:p>
      </dgm:t>
    </dgm:pt>
    <dgm:pt modelId="{FF4578F7-5A21-4E46-8BB6-97C1840B4EC2}">
      <dgm:prSet/>
      <dgm:spPr/>
      <dgm:t>
        <a:bodyPr/>
        <a:lstStyle/>
        <a:p>
          <a:r>
            <a:rPr lang="en-US" dirty="0"/>
            <a:t>Global Forest Cover Change</a:t>
          </a:r>
        </a:p>
      </dgm:t>
    </dgm:pt>
    <dgm:pt modelId="{4B79891D-A2F9-47D4-8E5C-5A3C1E08610C}" type="parTrans" cxnId="{671230C5-BDFC-4ACC-BC88-F872C7590D66}">
      <dgm:prSet/>
      <dgm:spPr/>
      <dgm:t>
        <a:bodyPr/>
        <a:lstStyle/>
        <a:p>
          <a:endParaRPr lang="en-US"/>
        </a:p>
      </dgm:t>
    </dgm:pt>
    <dgm:pt modelId="{F0F036A5-1757-48AA-BB50-5FCF68490501}" type="sibTrans" cxnId="{671230C5-BDFC-4ACC-BC88-F872C7590D66}">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t="-8000" b="-8000"/>
          </a:stretch>
        </a:blipFill>
      </dgm:spPr>
      <dgm:t>
        <a:bodyPr/>
        <a:lstStyle/>
        <a:p>
          <a:endParaRPr lang="en-US"/>
        </a:p>
      </dgm:t>
    </dgm:pt>
    <dgm:pt modelId="{5769402E-FC5D-47AC-9E54-8DBD44B442AC}">
      <dgm:prSet/>
      <dgm:spPr/>
      <dgm:t>
        <a:bodyPr/>
        <a:lstStyle/>
        <a:p>
          <a:r>
            <a:rPr lang="en-US" dirty="0"/>
            <a:t>NASA Shuttle Radar Topography Mission (SRTM) v3</a:t>
          </a:r>
        </a:p>
      </dgm:t>
    </dgm:pt>
    <dgm:pt modelId="{8B188518-761B-49E7-B84F-CFB863659793}" type="parTrans" cxnId="{25E36609-E158-4399-86AA-6015734D88BE}">
      <dgm:prSet/>
      <dgm:spPr/>
      <dgm:t>
        <a:bodyPr/>
        <a:lstStyle/>
        <a:p>
          <a:endParaRPr lang="en-US"/>
        </a:p>
      </dgm:t>
    </dgm:pt>
    <dgm:pt modelId="{25F232AF-4E51-4004-AB6B-2B2AE5FC931C}" type="sibTrans" cxnId="{25E36609-E158-4399-86AA-6015734D88BE}">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t="-8000" b="-8000"/>
          </a:stretch>
        </a:blipFill>
      </dgm:spPr>
      <dgm:t>
        <a:bodyPr/>
        <a:lstStyle/>
        <a:p>
          <a:endParaRPr lang="en-US"/>
        </a:p>
      </dgm:t>
    </dgm:pt>
    <dgm:pt modelId="{A4E75B0A-A151-4401-B2B5-2593CD999D89}">
      <dgm:prSet/>
      <dgm:spPr/>
      <dgm:t>
        <a:bodyPr/>
        <a:lstStyle/>
        <a:p>
          <a:r>
            <a:rPr lang="en-US" dirty="0"/>
            <a:t>Web-Enabled Landsat Data (WELD)</a:t>
          </a:r>
        </a:p>
      </dgm:t>
    </dgm:pt>
    <dgm:pt modelId="{9C4F5F86-7D37-4B15-BFAA-73D3EFCB9284}" type="parTrans" cxnId="{EEE73CD1-AB4F-4DC9-96E4-75E8421EC85B}">
      <dgm:prSet/>
      <dgm:spPr/>
      <dgm:t>
        <a:bodyPr/>
        <a:lstStyle/>
        <a:p>
          <a:endParaRPr lang="en-US"/>
        </a:p>
      </dgm:t>
    </dgm:pt>
    <dgm:pt modelId="{5E78D7DC-BA65-4F95-A984-23E6AE8885ED}" type="sibTrans" cxnId="{EEE73CD1-AB4F-4DC9-96E4-75E8421EC85B}">
      <dgm:prSet/>
      <dgm:spPr>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dgm:spPr>
      <dgm:t>
        <a:bodyPr/>
        <a:lstStyle/>
        <a:p>
          <a:endParaRPr lang="en-US"/>
        </a:p>
      </dgm:t>
    </dgm:pt>
    <dgm:pt modelId="{0F5E9C90-18C7-450C-988E-935E745EC015}" type="pres">
      <dgm:prSet presAssocID="{E7340A8C-AF48-4435-9153-7944F0419DAF}" presName="Name0" presStyleCnt="0">
        <dgm:presLayoutVars>
          <dgm:chMax val="21"/>
          <dgm:chPref val="21"/>
        </dgm:presLayoutVars>
      </dgm:prSet>
      <dgm:spPr/>
    </dgm:pt>
    <dgm:pt modelId="{7A72EB82-A9A8-453D-9E20-6354313FAFD1}" type="pres">
      <dgm:prSet presAssocID="{F013ECD3-EDD5-4AE3-AC70-B6EEF557D254}" presName="text1" presStyleCnt="0"/>
      <dgm:spPr/>
    </dgm:pt>
    <dgm:pt modelId="{8207D564-E0EA-4EF0-ABA1-70CAB5672247}" type="pres">
      <dgm:prSet presAssocID="{F013ECD3-EDD5-4AE3-AC70-B6EEF557D254}" presName="textRepeatNode" presStyleLbl="alignNode1" presStyleIdx="0" presStyleCnt="7">
        <dgm:presLayoutVars>
          <dgm:chMax val="0"/>
          <dgm:chPref val="0"/>
          <dgm:bulletEnabled val="1"/>
        </dgm:presLayoutVars>
      </dgm:prSet>
      <dgm:spPr/>
    </dgm:pt>
    <dgm:pt modelId="{0A0E940F-E9D2-41BE-98AF-FE905E7BF899}" type="pres">
      <dgm:prSet presAssocID="{F013ECD3-EDD5-4AE3-AC70-B6EEF557D254}" presName="textaccent1" presStyleCnt="0"/>
      <dgm:spPr/>
    </dgm:pt>
    <dgm:pt modelId="{779E9491-EB05-4D04-8A52-1858D0EA47BD}" type="pres">
      <dgm:prSet presAssocID="{F013ECD3-EDD5-4AE3-AC70-B6EEF557D254}" presName="accentRepeatNode" presStyleLbl="solidAlignAcc1" presStyleIdx="0" presStyleCnt="14"/>
      <dgm:spPr/>
    </dgm:pt>
    <dgm:pt modelId="{DC321AED-A7FA-429D-A5A9-E7F855D1F252}" type="pres">
      <dgm:prSet presAssocID="{CA9EB0C6-582E-408B-8CC4-8F6B4A3D783A}" presName="image1" presStyleCnt="0"/>
      <dgm:spPr/>
    </dgm:pt>
    <dgm:pt modelId="{295AC9A7-9677-4BFA-8909-E990D5972C3F}" type="pres">
      <dgm:prSet presAssocID="{CA9EB0C6-582E-408B-8CC4-8F6B4A3D783A}" presName="imageRepeatNode" presStyleLbl="alignAcc1" presStyleIdx="0" presStyleCnt="7"/>
      <dgm:spPr/>
    </dgm:pt>
    <dgm:pt modelId="{A868EC08-D9E6-4D44-BE4C-2DA8ABA79088}" type="pres">
      <dgm:prSet presAssocID="{CA9EB0C6-582E-408B-8CC4-8F6B4A3D783A}" presName="imageaccent1" presStyleCnt="0"/>
      <dgm:spPr/>
    </dgm:pt>
    <dgm:pt modelId="{B74CBA13-4691-4698-BF0C-63362615B013}" type="pres">
      <dgm:prSet presAssocID="{CA9EB0C6-582E-408B-8CC4-8F6B4A3D783A}" presName="accentRepeatNode" presStyleLbl="solidAlignAcc1" presStyleIdx="1" presStyleCnt="14"/>
      <dgm:spPr/>
    </dgm:pt>
    <dgm:pt modelId="{AE55AC18-F563-488B-B38F-FF09699467B2}" type="pres">
      <dgm:prSet presAssocID="{670E41D9-8ED4-4F80-BA36-736A7360A432}" presName="text2" presStyleCnt="0"/>
      <dgm:spPr/>
    </dgm:pt>
    <dgm:pt modelId="{D0524D7F-27D6-4AF5-AEBC-492FC032372B}" type="pres">
      <dgm:prSet presAssocID="{670E41D9-8ED4-4F80-BA36-736A7360A432}" presName="textRepeatNode" presStyleLbl="alignNode1" presStyleIdx="1" presStyleCnt="7">
        <dgm:presLayoutVars>
          <dgm:chMax val="0"/>
          <dgm:chPref val="0"/>
          <dgm:bulletEnabled val="1"/>
        </dgm:presLayoutVars>
      </dgm:prSet>
      <dgm:spPr/>
    </dgm:pt>
    <dgm:pt modelId="{ED001F90-A2F8-4DF5-99BA-01B5EB9D10BF}" type="pres">
      <dgm:prSet presAssocID="{670E41D9-8ED4-4F80-BA36-736A7360A432}" presName="textaccent2" presStyleCnt="0"/>
      <dgm:spPr/>
    </dgm:pt>
    <dgm:pt modelId="{987647F1-5714-41DE-9B89-0CC1ACE89221}" type="pres">
      <dgm:prSet presAssocID="{670E41D9-8ED4-4F80-BA36-736A7360A432}" presName="accentRepeatNode" presStyleLbl="solidAlignAcc1" presStyleIdx="2" presStyleCnt="14"/>
      <dgm:spPr/>
    </dgm:pt>
    <dgm:pt modelId="{D2E73ACC-9BFB-4B62-8841-FEC67F523195}" type="pres">
      <dgm:prSet presAssocID="{878BEA4D-2709-448F-B402-433CD40B6EA5}" presName="image2" presStyleCnt="0"/>
      <dgm:spPr/>
    </dgm:pt>
    <dgm:pt modelId="{A9920DD6-8476-42EE-B46B-802D48DFEC0D}" type="pres">
      <dgm:prSet presAssocID="{878BEA4D-2709-448F-B402-433CD40B6EA5}" presName="imageRepeatNode" presStyleLbl="alignAcc1" presStyleIdx="1" presStyleCnt="7"/>
      <dgm:spPr/>
    </dgm:pt>
    <dgm:pt modelId="{557833D7-EB9F-4497-AEFF-CD0214F0B382}" type="pres">
      <dgm:prSet presAssocID="{878BEA4D-2709-448F-B402-433CD40B6EA5}" presName="imageaccent2" presStyleCnt="0"/>
      <dgm:spPr/>
    </dgm:pt>
    <dgm:pt modelId="{5EBF1A8A-3657-4187-9F92-42E6A976CC19}" type="pres">
      <dgm:prSet presAssocID="{878BEA4D-2709-448F-B402-433CD40B6EA5}" presName="accentRepeatNode" presStyleLbl="solidAlignAcc1" presStyleIdx="3" presStyleCnt="14"/>
      <dgm:spPr/>
    </dgm:pt>
    <dgm:pt modelId="{0A2EF727-3DED-4DBB-8811-E9FD8A66FA93}" type="pres">
      <dgm:prSet presAssocID="{FF4578F7-5A21-4E46-8BB6-97C1840B4EC2}" presName="text3" presStyleCnt="0"/>
      <dgm:spPr/>
    </dgm:pt>
    <dgm:pt modelId="{33B5AD25-5B00-444B-8EC9-BB53350254E3}" type="pres">
      <dgm:prSet presAssocID="{FF4578F7-5A21-4E46-8BB6-97C1840B4EC2}" presName="textRepeatNode" presStyleLbl="alignNode1" presStyleIdx="2" presStyleCnt="7">
        <dgm:presLayoutVars>
          <dgm:chMax val="0"/>
          <dgm:chPref val="0"/>
          <dgm:bulletEnabled val="1"/>
        </dgm:presLayoutVars>
      </dgm:prSet>
      <dgm:spPr/>
    </dgm:pt>
    <dgm:pt modelId="{6F2DA5E7-5432-40E1-A3D9-72EB870D271B}" type="pres">
      <dgm:prSet presAssocID="{FF4578F7-5A21-4E46-8BB6-97C1840B4EC2}" presName="textaccent3" presStyleCnt="0"/>
      <dgm:spPr/>
    </dgm:pt>
    <dgm:pt modelId="{6BCC3209-50C7-453A-A364-597835184385}" type="pres">
      <dgm:prSet presAssocID="{FF4578F7-5A21-4E46-8BB6-97C1840B4EC2}" presName="accentRepeatNode" presStyleLbl="solidAlignAcc1" presStyleIdx="4" presStyleCnt="14"/>
      <dgm:spPr/>
    </dgm:pt>
    <dgm:pt modelId="{F035F790-50F1-4CBA-AEC7-06400BCFF34E}" type="pres">
      <dgm:prSet presAssocID="{F0F036A5-1757-48AA-BB50-5FCF68490501}" presName="image3" presStyleCnt="0"/>
      <dgm:spPr/>
    </dgm:pt>
    <dgm:pt modelId="{D3F271D7-74BA-48E8-9B0B-6976BF8B8C06}" type="pres">
      <dgm:prSet presAssocID="{F0F036A5-1757-48AA-BB50-5FCF68490501}" presName="imageRepeatNode" presStyleLbl="alignAcc1" presStyleIdx="2" presStyleCnt="7"/>
      <dgm:spPr/>
    </dgm:pt>
    <dgm:pt modelId="{2717D441-6BD3-48BB-8C6B-E7F8377DE55A}" type="pres">
      <dgm:prSet presAssocID="{F0F036A5-1757-48AA-BB50-5FCF68490501}" presName="imageaccent3" presStyleCnt="0"/>
      <dgm:spPr/>
    </dgm:pt>
    <dgm:pt modelId="{7A4EEF99-6BB7-4E71-A973-B39F75A9EA66}" type="pres">
      <dgm:prSet presAssocID="{F0F036A5-1757-48AA-BB50-5FCF68490501}" presName="accentRepeatNode" presStyleLbl="solidAlignAcc1" presStyleIdx="5" presStyleCnt="14"/>
      <dgm:spPr/>
    </dgm:pt>
    <dgm:pt modelId="{8509B4C4-7D8F-4773-A85B-65D03D72E35C}" type="pres">
      <dgm:prSet presAssocID="{5769402E-FC5D-47AC-9E54-8DBD44B442AC}" presName="text4" presStyleCnt="0"/>
      <dgm:spPr/>
    </dgm:pt>
    <dgm:pt modelId="{5D658BFB-73DE-480B-A1B1-E1EE72870A73}" type="pres">
      <dgm:prSet presAssocID="{5769402E-FC5D-47AC-9E54-8DBD44B442AC}" presName="textRepeatNode" presStyleLbl="alignNode1" presStyleIdx="3" presStyleCnt="7">
        <dgm:presLayoutVars>
          <dgm:chMax val="0"/>
          <dgm:chPref val="0"/>
          <dgm:bulletEnabled val="1"/>
        </dgm:presLayoutVars>
      </dgm:prSet>
      <dgm:spPr/>
    </dgm:pt>
    <dgm:pt modelId="{CE02F367-DEB6-43A4-8158-CA30BB8AA94A}" type="pres">
      <dgm:prSet presAssocID="{5769402E-FC5D-47AC-9E54-8DBD44B442AC}" presName="textaccent4" presStyleCnt="0"/>
      <dgm:spPr/>
    </dgm:pt>
    <dgm:pt modelId="{9C66A6CC-E20E-4503-B70E-7CEA3ED2B53D}" type="pres">
      <dgm:prSet presAssocID="{5769402E-FC5D-47AC-9E54-8DBD44B442AC}" presName="accentRepeatNode" presStyleLbl="solidAlignAcc1" presStyleIdx="6" presStyleCnt="14"/>
      <dgm:spPr/>
    </dgm:pt>
    <dgm:pt modelId="{5DE057AD-1709-48FD-9F9A-D57BA333E738}" type="pres">
      <dgm:prSet presAssocID="{25F232AF-4E51-4004-AB6B-2B2AE5FC931C}" presName="image4" presStyleCnt="0"/>
      <dgm:spPr/>
    </dgm:pt>
    <dgm:pt modelId="{5754141D-C3F7-4B51-8681-66CFDEEC8BF0}" type="pres">
      <dgm:prSet presAssocID="{25F232AF-4E51-4004-AB6B-2B2AE5FC931C}" presName="imageRepeatNode" presStyleLbl="alignAcc1" presStyleIdx="3" presStyleCnt="7"/>
      <dgm:spPr/>
    </dgm:pt>
    <dgm:pt modelId="{95AE6BAB-4407-4A40-B288-2A8836C8A6AE}" type="pres">
      <dgm:prSet presAssocID="{25F232AF-4E51-4004-AB6B-2B2AE5FC931C}" presName="imageaccent4" presStyleCnt="0"/>
      <dgm:spPr/>
    </dgm:pt>
    <dgm:pt modelId="{AFB7950B-1015-42D0-A9A5-4A4B97A54476}" type="pres">
      <dgm:prSet presAssocID="{25F232AF-4E51-4004-AB6B-2B2AE5FC931C}" presName="accentRepeatNode" presStyleLbl="solidAlignAcc1" presStyleIdx="7" presStyleCnt="14"/>
      <dgm:spPr/>
    </dgm:pt>
    <dgm:pt modelId="{6DE71C7F-05E5-40AE-AE9E-75B09243462E}" type="pres">
      <dgm:prSet presAssocID="{A4E75B0A-A151-4401-B2B5-2593CD999D89}" presName="text5" presStyleCnt="0"/>
      <dgm:spPr/>
    </dgm:pt>
    <dgm:pt modelId="{1CEA5183-D3A6-4622-95CA-75CD2C4F75AF}" type="pres">
      <dgm:prSet presAssocID="{A4E75B0A-A151-4401-B2B5-2593CD999D89}" presName="textRepeatNode" presStyleLbl="alignNode1" presStyleIdx="4" presStyleCnt="7">
        <dgm:presLayoutVars>
          <dgm:chMax val="0"/>
          <dgm:chPref val="0"/>
          <dgm:bulletEnabled val="1"/>
        </dgm:presLayoutVars>
      </dgm:prSet>
      <dgm:spPr/>
    </dgm:pt>
    <dgm:pt modelId="{EC68CFE2-DE06-4644-8818-DB4191FBF782}" type="pres">
      <dgm:prSet presAssocID="{A4E75B0A-A151-4401-B2B5-2593CD999D89}" presName="textaccent5" presStyleCnt="0"/>
      <dgm:spPr/>
    </dgm:pt>
    <dgm:pt modelId="{A93BF08B-46A8-4747-A192-B1081BF1C316}" type="pres">
      <dgm:prSet presAssocID="{A4E75B0A-A151-4401-B2B5-2593CD999D89}" presName="accentRepeatNode" presStyleLbl="solidAlignAcc1" presStyleIdx="8" presStyleCnt="14"/>
      <dgm:spPr/>
    </dgm:pt>
    <dgm:pt modelId="{79F5B35C-157A-4D86-B976-076D0637E099}" type="pres">
      <dgm:prSet presAssocID="{5E78D7DC-BA65-4F95-A984-23E6AE8885ED}" presName="image5" presStyleCnt="0"/>
      <dgm:spPr/>
    </dgm:pt>
    <dgm:pt modelId="{3CBA7274-31C4-434F-B106-D6A099BE7182}" type="pres">
      <dgm:prSet presAssocID="{5E78D7DC-BA65-4F95-A984-23E6AE8885ED}" presName="imageRepeatNode" presStyleLbl="alignAcc1" presStyleIdx="4" presStyleCnt="7"/>
      <dgm:spPr/>
    </dgm:pt>
    <dgm:pt modelId="{9AC86E2E-E0AC-41FD-A9D9-52DF7A08995F}" type="pres">
      <dgm:prSet presAssocID="{5E78D7DC-BA65-4F95-A984-23E6AE8885ED}" presName="imageaccent5" presStyleCnt="0"/>
      <dgm:spPr/>
    </dgm:pt>
    <dgm:pt modelId="{9AA0BF44-0C2B-4F16-8EB8-75F383BE8E05}" type="pres">
      <dgm:prSet presAssocID="{5E78D7DC-BA65-4F95-A984-23E6AE8885ED}" presName="accentRepeatNode" presStyleLbl="solidAlignAcc1" presStyleIdx="9" presStyleCnt="14"/>
      <dgm:spPr/>
    </dgm:pt>
    <dgm:pt modelId="{619C43DE-B750-47AD-AB97-4C8698B19443}" type="pres">
      <dgm:prSet presAssocID="{9FDC0138-5933-4730-A31D-F86F9C9F693C}" presName="text6" presStyleCnt="0"/>
      <dgm:spPr/>
    </dgm:pt>
    <dgm:pt modelId="{3BF343CE-D238-4C18-9325-1461C6E09152}" type="pres">
      <dgm:prSet presAssocID="{9FDC0138-5933-4730-A31D-F86F9C9F693C}" presName="textRepeatNode" presStyleLbl="alignNode1" presStyleIdx="5" presStyleCnt="7">
        <dgm:presLayoutVars>
          <dgm:chMax val="0"/>
          <dgm:chPref val="0"/>
          <dgm:bulletEnabled val="1"/>
        </dgm:presLayoutVars>
      </dgm:prSet>
      <dgm:spPr/>
    </dgm:pt>
    <dgm:pt modelId="{2572EDAA-3D19-42F4-9F40-8A38612823DF}" type="pres">
      <dgm:prSet presAssocID="{9FDC0138-5933-4730-A31D-F86F9C9F693C}" presName="textaccent6" presStyleCnt="0"/>
      <dgm:spPr/>
    </dgm:pt>
    <dgm:pt modelId="{7C310C01-1B82-457A-A398-E9876720F806}" type="pres">
      <dgm:prSet presAssocID="{9FDC0138-5933-4730-A31D-F86F9C9F693C}" presName="accentRepeatNode" presStyleLbl="solidAlignAcc1" presStyleIdx="10" presStyleCnt="14"/>
      <dgm:spPr/>
    </dgm:pt>
    <dgm:pt modelId="{40BAE047-A30F-4EFB-98EC-2B4BCE2A7576}" type="pres">
      <dgm:prSet presAssocID="{2C7D409D-984E-4C73-9060-DD6470E9BB21}" presName="image6" presStyleCnt="0"/>
      <dgm:spPr/>
    </dgm:pt>
    <dgm:pt modelId="{89BE65A0-8C83-4754-AF7B-16716D9ECABC}" type="pres">
      <dgm:prSet presAssocID="{2C7D409D-984E-4C73-9060-DD6470E9BB21}" presName="imageRepeatNode" presStyleLbl="alignAcc1" presStyleIdx="5" presStyleCnt="7"/>
      <dgm:spPr/>
    </dgm:pt>
    <dgm:pt modelId="{CE59732F-D01C-4173-B613-D381E28EB1A5}" type="pres">
      <dgm:prSet presAssocID="{2C7D409D-984E-4C73-9060-DD6470E9BB21}" presName="imageaccent6" presStyleCnt="0"/>
      <dgm:spPr/>
    </dgm:pt>
    <dgm:pt modelId="{19F608C4-9DB7-4310-8AEB-CC027095B20A}" type="pres">
      <dgm:prSet presAssocID="{2C7D409D-984E-4C73-9060-DD6470E9BB21}" presName="accentRepeatNode" presStyleLbl="solidAlignAcc1" presStyleIdx="11" presStyleCnt="14"/>
      <dgm:spPr/>
    </dgm:pt>
    <dgm:pt modelId="{94D0424A-F043-4166-AC27-E72428DDBDB6}" type="pres">
      <dgm:prSet presAssocID="{24C4DC61-D6D4-43C6-8E9E-75D32404B84E}" presName="text7" presStyleCnt="0"/>
      <dgm:spPr/>
    </dgm:pt>
    <dgm:pt modelId="{A6CC8B8F-79F2-4B3F-B3D2-33AFD8F859C9}" type="pres">
      <dgm:prSet presAssocID="{24C4DC61-D6D4-43C6-8E9E-75D32404B84E}" presName="textRepeatNode" presStyleLbl="alignNode1" presStyleIdx="6" presStyleCnt="7">
        <dgm:presLayoutVars>
          <dgm:chMax val="0"/>
          <dgm:chPref val="0"/>
          <dgm:bulletEnabled val="1"/>
        </dgm:presLayoutVars>
      </dgm:prSet>
      <dgm:spPr/>
    </dgm:pt>
    <dgm:pt modelId="{5DF20411-E513-42CB-9938-5A60D0679472}" type="pres">
      <dgm:prSet presAssocID="{24C4DC61-D6D4-43C6-8E9E-75D32404B84E}" presName="textaccent7" presStyleCnt="0"/>
      <dgm:spPr/>
    </dgm:pt>
    <dgm:pt modelId="{13253487-A3FB-4627-8CE1-26B3EA89E54C}" type="pres">
      <dgm:prSet presAssocID="{24C4DC61-D6D4-43C6-8E9E-75D32404B84E}" presName="accentRepeatNode" presStyleLbl="solidAlignAcc1" presStyleIdx="12" presStyleCnt="14"/>
      <dgm:spPr/>
    </dgm:pt>
    <dgm:pt modelId="{9CD25F16-5E84-4437-8CD3-70978B485C2F}" type="pres">
      <dgm:prSet presAssocID="{81BB62EB-7286-496A-9460-7954E24376BB}" presName="image7" presStyleCnt="0"/>
      <dgm:spPr/>
    </dgm:pt>
    <dgm:pt modelId="{99399075-715B-4659-9A0C-33D08DBE72C0}" type="pres">
      <dgm:prSet presAssocID="{81BB62EB-7286-496A-9460-7954E24376BB}" presName="imageRepeatNode" presStyleLbl="alignAcc1" presStyleIdx="6" presStyleCnt="7"/>
      <dgm:spPr/>
    </dgm:pt>
    <dgm:pt modelId="{6D2D11CC-3D47-4DAC-A465-E2A3CF3DAC1F}" type="pres">
      <dgm:prSet presAssocID="{81BB62EB-7286-496A-9460-7954E24376BB}" presName="imageaccent7" presStyleCnt="0"/>
      <dgm:spPr/>
    </dgm:pt>
    <dgm:pt modelId="{E1E0E56E-5047-48A8-8A30-9AD6A2523E69}" type="pres">
      <dgm:prSet presAssocID="{81BB62EB-7286-496A-9460-7954E24376BB}" presName="accentRepeatNode" presStyleLbl="solidAlignAcc1" presStyleIdx="13" presStyleCnt="14"/>
      <dgm:spPr/>
    </dgm:pt>
  </dgm:ptLst>
  <dgm:cxnLst>
    <dgm:cxn modelId="{20862F02-BA0D-491B-A17B-286601F9796A}" type="presOf" srcId="{5E78D7DC-BA65-4F95-A984-23E6AE8885ED}" destId="{3CBA7274-31C4-434F-B106-D6A099BE7182}" srcOrd="0" destOrd="0" presId="urn:microsoft.com/office/officeart/2008/layout/HexagonCluster"/>
    <dgm:cxn modelId="{CFDB3C04-663D-4469-BE17-56DF9D03D466}" type="presOf" srcId="{F0F036A5-1757-48AA-BB50-5FCF68490501}" destId="{D3F271D7-74BA-48E8-9B0B-6976BF8B8C06}" srcOrd="0" destOrd="0" presId="urn:microsoft.com/office/officeart/2008/layout/HexagonCluster"/>
    <dgm:cxn modelId="{25E36609-E158-4399-86AA-6015734D88BE}" srcId="{E7340A8C-AF48-4435-9153-7944F0419DAF}" destId="{5769402E-FC5D-47AC-9E54-8DBD44B442AC}" srcOrd="3" destOrd="0" parTransId="{8B188518-761B-49E7-B84F-CFB863659793}" sibTransId="{25F232AF-4E51-4004-AB6B-2B2AE5FC931C}"/>
    <dgm:cxn modelId="{F373A20E-D61A-40FD-ACD9-B8A27F716AAF}" srcId="{E7340A8C-AF48-4435-9153-7944F0419DAF}" destId="{F013ECD3-EDD5-4AE3-AC70-B6EEF557D254}" srcOrd="0" destOrd="0" parTransId="{7EA8FBBC-7EAF-4594-8004-586DF2916571}" sibTransId="{CA9EB0C6-582E-408B-8CC4-8F6B4A3D783A}"/>
    <dgm:cxn modelId="{11EF772A-47E8-4892-B0C3-3594F26E4CA4}" type="presOf" srcId="{2C7D409D-984E-4C73-9060-DD6470E9BB21}" destId="{89BE65A0-8C83-4754-AF7B-16716D9ECABC}" srcOrd="0" destOrd="0" presId="urn:microsoft.com/office/officeart/2008/layout/HexagonCluster"/>
    <dgm:cxn modelId="{FBA4163B-70B2-493A-BB9C-33C6AC377B42}" srcId="{E7340A8C-AF48-4435-9153-7944F0419DAF}" destId="{670E41D9-8ED4-4F80-BA36-736A7360A432}" srcOrd="1" destOrd="0" parTransId="{C2B2FA70-AF2F-4DA3-A144-0AE0635BA194}" sibTransId="{878BEA4D-2709-448F-B402-433CD40B6EA5}"/>
    <dgm:cxn modelId="{50355D3C-FD13-44DE-9F1E-A8A52D87ACE8}" type="presOf" srcId="{878BEA4D-2709-448F-B402-433CD40B6EA5}" destId="{A9920DD6-8476-42EE-B46B-802D48DFEC0D}" srcOrd="0" destOrd="0" presId="urn:microsoft.com/office/officeart/2008/layout/HexagonCluster"/>
    <dgm:cxn modelId="{1E297B5C-2B32-4B4C-8E8E-B88C60ADC60B}" type="presOf" srcId="{F013ECD3-EDD5-4AE3-AC70-B6EEF557D254}" destId="{8207D564-E0EA-4EF0-ABA1-70CAB5672247}" srcOrd="0" destOrd="0" presId="urn:microsoft.com/office/officeart/2008/layout/HexagonCluster"/>
    <dgm:cxn modelId="{249E3660-0A8F-4C92-AB8D-C00951BB0482}" srcId="{E7340A8C-AF48-4435-9153-7944F0419DAF}" destId="{9FDC0138-5933-4730-A31D-F86F9C9F693C}" srcOrd="5" destOrd="0" parTransId="{BA226FC3-A6E1-49EA-92B3-289C9ED3AAE9}" sibTransId="{2C7D409D-984E-4C73-9060-DD6470E9BB21}"/>
    <dgm:cxn modelId="{288B7C43-59CC-477F-B3C9-8424CB2F8BEC}" type="presOf" srcId="{25F232AF-4E51-4004-AB6B-2B2AE5FC931C}" destId="{5754141D-C3F7-4B51-8681-66CFDEEC8BF0}" srcOrd="0" destOrd="0" presId="urn:microsoft.com/office/officeart/2008/layout/HexagonCluster"/>
    <dgm:cxn modelId="{FD70FF64-029E-4422-91BB-42B5EE627183}" type="presOf" srcId="{9FDC0138-5933-4730-A31D-F86F9C9F693C}" destId="{3BF343CE-D238-4C18-9325-1461C6E09152}" srcOrd="0" destOrd="0" presId="urn:microsoft.com/office/officeart/2008/layout/HexagonCluster"/>
    <dgm:cxn modelId="{1C9F2665-1622-4FB6-9B3E-90F55265F5BF}" type="presOf" srcId="{81BB62EB-7286-496A-9460-7954E24376BB}" destId="{99399075-715B-4659-9A0C-33D08DBE72C0}" srcOrd="0" destOrd="0" presId="urn:microsoft.com/office/officeart/2008/layout/HexagonCluster"/>
    <dgm:cxn modelId="{1689A747-3261-4F33-8BDF-86469F3DFF24}" type="presOf" srcId="{5769402E-FC5D-47AC-9E54-8DBD44B442AC}" destId="{5D658BFB-73DE-480B-A1B1-E1EE72870A73}" srcOrd="0" destOrd="0" presId="urn:microsoft.com/office/officeart/2008/layout/HexagonCluster"/>
    <dgm:cxn modelId="{DBCA2A51-BE2E-4B31-B459-EDEF9CD61BC7}" srcId="{E7340A8C-AF48-4435-9153-7944F0419DAF}" destId="{24C4DC61-D6D4-43C6-8E9E-75D32404B84E}" srcOrd="6" destOrd="0" parTransId="{FF6D5A6B-1373-4483-8B71-527FD75A2D01}" sibTransId="{81BB62EB-7286-496A-9460-7954E24376BB}"/>
    <dgm:cxn modelId="{90CD728E-4CA3-45BC-A331-D635CF1F648F}" type="presOf" srcId="{670E41D9-8ED4-4F80-BA36-736A7360A432}" destId="{D0524D7F-27D6-4AF5-AEBC-492FC032372B}" srcOrd="0" destOrd="0" presId="urn:microsoft.com/office/officeart/2008/layout/HexagonCluster"/>
    <dgm:cxn modelId="{671230C5-BDFC-4ACC-BC88-F872C7590D66}" srcId="{E7340A8C-AF48-4435-9153-7944F0419DAF}" destId="{FF4578F7-5A21-4E46-8BB6-97C1840B4EC2}" srcOrd="2" destOrd="0" parTransId="{4B79891D-A2F9-47D4-8E5C-5A3C1E08610C}" sibTransId="{F0F036A5-1757-48AA-BB50-5FCF68490501}"/>
    <dgm:cxn modelId="{EEE73CD1-AB4F-4DC9-96E4-75E8421EC85B}" srcId="{E7340A8C-AF48-4435-9153-7944F0419DAF}" destId="{A4E75B0A-A151-4401-B2B5-2593CD999D89}" srcOrd="4" destOrd="0" parTransId="{9C4F5F86-7D37-4B15-BFAA-73D3EFCB9284}" sibTransId="{5E78D7DC-BA65-4F95-A984-23E6AE8885ED}"/>
    <dgm:cxn modelId="{5130F5DA-5F88-4E8C-AF3F-3CD8CA46FA65}" type="presOf" srcId="{E7340A8C-AF48-4435-9153-7944F0419DAF}" destId="{0F5E9C90-18C7-450C-988E-935E745EC015}" srcOrd="0" destOrd="0" presId="urn:microsoft.com/office/officeart/2008/layout/HexagonCluster"/>
    <dgm:cxn modelId="{A89323E1-1A33-43C5-A170-E2DEAAA8B640}" type="presOf" srcId="{CA9EB0C6-582E-408B-8CC4-8F6B4A3D783A}" destId="{295AC9A7-9677-4BFA-8909-E990D5972C3F}" srcOrd="0" destOrd="0" presId="urn:microsoft.com/office/officeart/2008/layout/HexagonCluster"/>
    <dgm:cxn modelId="{543F92E1-6225-443A-8E18-158405E53B32}" type="presOf" srcId="{A4E75B0A-A151-4401-B2B5-2593CD999D89}" destId="{1CEA5183-D3A6-4622-95CA-75CD2C4F75AF}" srcOrd="0" destOrd="0" presId="urn:microsoft.com/office/officeart/2008/layout/HexagonCluster"/>
    <dgm:cxn modelId="{036FEAF9-47FD-4ABD-B9B2-3F82D00D5307}" type="presOf" srcId="{24C4DC61-D6D4-43C6-8E9E-75D32404B84E}" destId="{A6CC8B8F-79F2-4B3F-B3D2-33AFD8F859C9}" srcOrd="0" destOrd="0" presId="urn:microsoft.com/office/officeart/2008/layout/HexagonCluster"/>
    <dgm:cxn modelId="{3BD433FD-D58D-47DB-A62E-BA351B5978F2}" type="presOf" srcId="{FF4578F7-5A21-4E46-8BB6-97C1840B4EC2}" destId="{33B5AD25-5B00-444B-8EC9-BB53350254E3}" srcOrd="0" destOrd="0" presId="urn:microsoft.com/office/officeart/2008/layout/HexagonCluster"/>
    <dgm:cxn modelId="{9D9C7683-F19A-4AF3-80CF-9433269F718E}" type="presParOf" srcId="{0F5E9C90-18C7-450C-988E-935E745EC015}" destId="{7A72EB82-A9A8-453D-9E20-6354313FAFD1}" srcOrd="0" destOrd="0" presId="urn:microsoft.com/office/officeart/2008/layout/HexagonCluster"/>
    <dgm:cxn modelId="{6FED3CFD-E5F2-4691-9044-CFFC5476C554}" type="presParOf" srcId="{7A72EB82-A9A8-453D-9E20-6354313FAFD1}" destId="{8207D564-E0EA-4EF0-ABA1-70CAB5672247}" srcOrd="0" destOrd="0" presId="urn:microsoft.com/office/officeart/2008/layout/HexagonCluster"/>
    <dgm:cxn modelId="{83861D92-0A7C-4F16-A0FF-3BDC626FBB57}" type="presParOf" srcId="{0F5E9C90-18C7-450C-988E-935E745EC015}" destId="{0A0E940F-E9D2-41BE-98AF-FE905E7BF899}" srcOrd="1" destOrd="0" presId="urn:microsoft.com/office/officeart/2008/layout/HexagonCluster"/>
    <dgm:cxn modelId="{F6930557-B2CA-4B72-B53D-5F807D4113B5}" type="presParOf" srcId="{0A0E940F-E9D2-41BE-98AF-FE905E7BF899}" destId="{779E9491-EB05-4D04-8A52-1858D0EA47BD}" srcOrd="0" destOrd="0" presId="urn:microsoft.com/office/officeart/2008/layout/HexagonCluster"/>
    <dgm:cxn modelId="{C8A83193-2A0C-4A61-B31A-5E4D1AC5E69A}" type="presParOf" srcId="{0F5E9C90-18C7-450C-988E-935E745EC015}" destId="{DC321AED-A7FA-429D-A5A9-E7F855D1F252}" srcOrd="2" destOrd="0" presId="urn:microsoft.com/office/officeart/2008/layout/HexagonCluster"/>
    <dgm:cxn modelId="{957EEF6A-7F5A-45B8-A6C2-D30262D8D0ED}" type="presParOf" srcId="{DC321AED-A7FA-429D-A5A9-E7F855D1F252}" destId="{295AC9A7-9677-4BFA-8909-E990D5972C3F}" srcOrd="0" destOrd="0" presId="urn:microsoft.com/office/officeart/2008/layout/HexagonCluster"/>
    <dgm:cxn modelId="{FCFFFCA6-B422-4BE8-AD0F-3FD42FE2FA42}" type="presParOf" srcId="{0F5E9C90-18C7-450C-988E-935E745EC015}" destId="{A868EC08-D9E6-4D44-BE4C-2DA8ABA79088}" srcOrd="3" destOrd="0" presId="urn:microsoft.com/office/officeart/2008/layout/HexagonCluster"/>
    <dgm:cxn modelId="{EA00E465-064B-4D45-A056-B0674E19AF2F}" type="presParOf" srcId="{A868EC08-D9E6-4D44-BE4C-2DA8ABA79088}" destId="{B74CBA13-4691-4698-BF0C-63362615B013}" srcOrd="0" destOrd="0" presId="urn:microsoft.com/office/officeart/2008/layout/HexagonCluster"/>
    <dgm:cxn modelId="{8A286608-BD08-49BD-9091-D4DD33A112FD}" type="presParOf" srcId="{0F5E9C90-18C7-450C-988E-935E745EC015}" destId="{AE55AC18-F563-488B-B38F-FF09699467B2}" srcOrd="4" destOrd="0" presId="urn:microsoft.com/office/officeart/2008/layout/HexagonCluster"/>
    <dgm:cxn modelId="{F3E6FBC3-CDB9-4340-8BC7-F55E94A57243}" type="presParOf" srcId="{AE55AC18-F563-488B-B38F-FF09699467B2}" destId="{D0524D7F-27D6-4AF5-AEBC-492FC032372B}" srcOrd="0" destOrd="0" presId="urn:microsoft.com/office/officeart/2008/layout/HexagonCluster"/>
    <dgm:cxn modelId="{7FE13E94-6871-499A-A9C0-16E7BA36875A}" type="presParOf" srcId="{0F5E9C90-18C7-450C-988E-935E745EC015}" destId="{ED001F90-A2F8-4DF5-99BA-01B5EB9D10BF}" srcOrd="5" destOrd="0" presId="urn:microsoft.com/office/officeart/2008/layout/HexagonCluster"/>
    <dgm:cxn modelId="{2959DF3D-744F-4413-8DE2-5C8C3778C7B8}" type="presParOf" srcId="{ED001F90-A2F8-4DF5-99BA-01B5EB9D10BF}" destId="{987647F1-5714-41DE-9B89-0CC1ACE89221}" srcOrd="0" destOrd="0" presId="urn:microsoft.com/office/officeart/2008/layout/HexagonCluster"/>
    <dgm:cxn modelId="{9A8CFFD8-866F-4C96-8A9C-785D6B96618E}" type="presParOf" srcId="{0F5E9C90-18C7-450C-988E-935E745EC015}" destId="{D2E73ACC-9BFB-4B62-8841-FEC67F523195}" srcOrd="6" destOrd="0" presId="urn:microsoft.com/office/officeart/2008/layout/HexagonCluster"/>
    <dgm:cxn modelId="{DB0CB774-56A8-4376-A82F-6A18DDFF516C}" type="presParOf" srcId="{D2E73ACC-9BFB-4B62-8841-FEC67F523195}" destId="{A9920DD6-8476-42EE-B46B-802D48DFEC0D}" srcOrd="0" destOrd="0" presId="urn:microsoft.com/office/officeart/2008/layout/HexagonCluster"/>
    <dgm:cxn modelId="{ED96A481-0261-4FD7-B8EE-DC376FAACE0F}" type="presParOf" srcId="{0F5E9C90-18C7-450C-988E-935E745EC015}" destId="{557833D7-EB9F-4497-AEFF-CD0214F0B382}" srcOrd="7" destOrd="0" presId="urn:microsoft.com/office/officeart/2008/layout/HexagonCluster"/>
    <dgm:cxn modelId="{B5ABB74A-50CD-4477-8D19-5B3502854C10}" type="presParOf" srcId="{557833D7-EB9F-4497-AEFF-CD0214F0B382}" destId="{5EBF1A8A-3657-4187-9F92-42E6A976CC19}" srcOrd="0" destOrd="0" presId="urn:microsoft.com/office/officeart/2008/layout/HexagonCluster"/>
    <dgm:cxn modelId="{9E1F7F0A-F2DD-4342-8025-E8DBA733AC5C}" type="presParOf" srcId="{0F5E9C90-18C7-450C-988E-935E745EC015}" destId="{0A2EF727-3DED-4DBB-8811-E9FD8A66FA93}" srcOrd="8" destOrd="0" presId="urn:microsoft.com/office/officeart/2008/layout/HexagonCluster"/>
    <dgm:cxn modelId="{969F9D8B-CC18-46D9-A421-8C47CD738C3C}" type="presParOf" srcId="{0A2EF727-3DED-4DBB-8811-E9FD8A66FA93}" destId="{33B5AD25-5B00-444B-8EC9-BB53350254E3}" srcOrd="0" destOrd="0" presId="urn:microsoft.com/office/officeart/2008/layout/HexagonCluster"/>
    <dgm:cxn modelId="{C52C3445-B51B-4FCD-8E23-E17A65017E9F}" type="presParOf" srcId="{0F5E9C90-18C7-450C-988E-935E745EC015}" destId="{6F2DA5E7-5432-40E1-A3D9-72EB870D271B}" srcOrd="9" destOrd="0" presId="urn:microsoft.com/office/officeart/2008/layout/HexagonCluster"/>
    <dgm:cxn modelId="{F6BA2489-C1A7-479A-9B75-958C978095A4}" type="presParOf" srcId="{6F2DA5E7-5432-40E1-A3D9-72EB870D271B}" destId="{6BCC3209-50C7-453A-A364-597835184385}" srcOrd="0" destOrd="0" presId="urn:microsoft.com/office/officeart/2008/layout/HexagonCluster"/>
    <dgm:cxn modelId="{134463CD-F7C9-4C7B-A393-A93CF0A2683A}" type="presParOf" srcId="{0F5E9C90-18C7-450C-988E-935E745EC015}" destId="{F035F790-50F1-4CBA-AEC7-06400BCFF34E}" srcOrd="10" destOrd="0" presId="urn:microsoft.com/office/officeart/2008/layout/HexagonCluster"/>
    <dgm:cxn modelId="{26910E84-A42B-4D8D-B967-662C816EFCE2}" type="presParOf" srcId="{F035F790-50F1-4CBA-AEC7-06400BCFF34E}" destId="{D3F271D7-74BA-48E8-9B0B-6976BF8B8C06}" srcOrd="0" destOrd="0" presId="urn:microsoft.com/office/officeart/2008/layout/HexagonCluster"/>
    <dgm:cxn modelId="{194D34B5-C56E-4D7C-A0F2-5A3348FDAC27}" type="presParOf" srcId="{0F5E9C90-18C7-450C-988E-935E745EC015}" destId="{2717D441-6BD3-48BB-8C6B-E7F8377DE55A}" srcOrd="11" destOrd="0" presId="urn:microsoft.com/office/officeart/2008/layout/HexagonCluster"/>
    <dgm:cxn modelId="{12D54844-A9D2-48E5-94BF-4A3CA979D1D9}" type="presParOf" srcId="{2717D441-6BD3-48BB-8C6B-E7F8377DE55A}" destId="{7A4EEF99-6BB7-4E71-A973-B39F75A9EA66}" srcOrd="0" destOrd="0" presId="urn:microsoft.com/office/officeart/2008/layout/HexagonCluster"/>
    <dgm:cxn modelId="{824FEBF2-9C05-42EF-9ED6-0F69C17FAD74}" type="presParOf" srcId="{0F5E9C90-18C7-450C-988E-935E745EC015}" destId="{8509B4C4-7D8F-4773-A85B-65D03D72E35C}" srcOrd="12" destOrd="0" presId="urn:microsoft.com/office/officeart/2008/layout/HexagonCluster"/>
    <dgm:cxn modelId="{B2CE40AE-8CFA-4EF1-940E-7EF25A159662}" type="presParOf" srcId="{8509B4C4-7D8F-4773-A85B-65D03D72E35C}" destId="{5D658BFB-73DE-480B-A1B1-E1EE72870A73}" srcOrd="0" destOrd="0" presId="urn:microsoft.com/office/officeart/2008/layout/HexagonCluster"/>
    <dgm:cxn modelId="{EE803E8C-797B-47AC-B40A-A62EE96288D7}" type="presParOf" srcId="{0F5E9C90-18C7-450C-988E-935E745EC015}" destId="{CE02F367-DEB6-43A4-8158-CA30BB8AA94A}" srcOrd="13" destOrd="0" presId="urn:microsoft.com/office/officeart/2008/layout/HexagonCluster"/>
    <dgm:cxn modelId="{DA7CFA54-A68D-4BEB-A27A-33212DA115D6}" type="presParOf" srcId="{CE02F367-DEB6-43A4-8158-CA30BB8AA94A}" destId="{9C66A6CC-E20E-4503-B70E-7CEA3ED2B53D}" srcOrd="0" destOrd="0" presId="urn:microsoft.com/office/officeart/2008/layout/HexagonCluster"/>
    <dgm:cxn modelId="{EF0D4D18-9EA4-4E50-9321-099192AE9EC1}" type="presParOf" srcId="{0F5E9C90-18C7-450C-988E-935E745EC015}" destId="{5DE057AD-1709-48FD-9F9A-D57BA333E738}" srcOrd="14" destOrd="0" presId="urn:microsoft.com/office/officeart/2008/layout/HexagonCluster"/>
    <dgm:cxn modelId="{A45083E6-8DA7-4D34-B8CE-D08E2D845AE6}" type="presParOf" srcId="{5DE057AD-1709-48FD-9F9A-D57BA333E738}" destId="{5754141D-C3F7-4B51-8681-66CFDEEC8BF0}" srcOrd="0" destOrd="0" presId="urn:microsoft.com/office/officeart/2008/layout/HexagonCluster"/>
    <dgm:cxn modelId="{66D000F2-9263-4F1A-B6E1-5F525E1F8E58}" type="presParOf" srcId="{0F5E9C90-18C7-450C-988E-935E745EC015}" destId="{95AE6BAB-4407-4A40-B288-2A8836C8A6AE}" srcOrd="15" destOrd="0" presId="urn:microsoft.com/office/officeart/2008/layout/HexagonCluster"/>
    <dgm:cxn modelId="{1D84DF6F-D9B0-45B7-B11F-711CBFC75B97}" type="presParOf" srcId="{95AE6BAB-4407-4A40-B288-2A8836C8A6AE}" destId="{AFB7950B-1015-42D0-A9A5-4A4B97A54476}" srcOrd="0" destOrd="0" presId="urn:microsoft.com/office/officeart/2008/layout/HexagonCluster"/>
    <dgm:cxn modelId="{69274F16-B54B-4EE7-89E4-99C034BFE133}" type="presParOf" srcId="{0F5E9C90-18C7-450C-988E-935E745EC015}" destId="{6DE71C7F-05E5-40AE-AE9E-75B09243462E}" srcOrd="16" destOrd="0" presId="urn:microsoft.com/office/officeart/2008/layout/HexagonCluster"/>
    <dgm:cxn modelId="{159C1661-DCD5-48F4-8BC4-1959B4B557C8}" type="presParOf" srcId="{6DE71C7F-05E5-40AE-AE9E-75B09243462E}" destId="{1CEA5183-D3A6-4622-95CA-75CD2C4F75AF}" srcOrd="0" destOrd="0" presId="urn:microsoft.com/office/officeart/2008/layout/HexagonCluster"/>
    <dgm:cxn modelId="{37DFDADB-E72F-4D09-AF14-2F5764C9D7A7}" type="presParOf" srcId="{0F5E9C90-18C7-450C-988E-935E745EC015}" destId="{EC68CFE2-DE06-4644-8818-DB4191FBF782}" srcOrd="17" destOrd="0" presId="urn:microsoft.com/office/officeart/2008/layout/HexagonCluster"/>
    <dgm:cxn modelId="{60600F65-20DF-4B43-BD0C-3D1A5D2B2E3B}" type="presParOf" srcId="{EC68CFE2-DE06-4644-8818-DB4191FBF782}" destId="{A93BF08B-46A8-4747-A192-B1081BF1C316}" srcOrd="0" destOrd="0" presId="urn:microsoft.com/office/officeart/2008/layout/HexagonCluster"/>
    <dgm:cxn modelId="{BEE3B172-4D72-44EC-92AE-9B9E3DCD83F6}" type="presParOf" srcId="{0F5E9C90-18C7-450C-988E-935E745EC015}" destId="{79F5B35C-157A-4D86-B976-076D0637E099}" srcOrd="18" destOrd="0" presId="urn:microsoft.com/office/officeart/2008/layout/HexagonCluster"/>
    <dgm:cxn modelId="{8B63800B-7224-4081-AC42-9454AE48C332}" type="presParOf" srcId="{79F5B35C-157A-4D86-B976-076D0637E099}" destId="{3CBA7274-31C4-434F-B106-D6A099BE7182}" srcOrd="0" destOrd="0" presId="urn:microsoft.com/office/officeart/2008/layout/HexagonCluster"/>
    <dgm:cxn modelId="{6F096973-17B8-484B-A17D-E6C4C266CF4F}" type="presParOf" srcId="{0F5E9C90-18C7-450C-988E-935E745EC015}" destId="{9AC86E2E-E0AC-41FD-A9D9-52DF7A08995F}" srcOrd="19" destOrd="0" presId="urn:microsoft.com/office/officeart/2008/layout/HexagonCluster"/>
    <dgm:cxn modelId="{FBBF6D43-0AB2-48B5-9177-28D8B8547C3E}" type="presParOf" srcId="{9AC86E2E-E0AC-41FD-A9D9-52DF7A08995F}" destId="{9AA0BF44-0C2B-4F16-8EB8-75F383BE8E05}" srcOrd="0" destOrd="0" presId="urn:microsoft.com/office/officeart/2008/layout/HexagonCluster"/>
    <dgm:cxn modelId="{95178E69-B89C-439F-9019-9FFE875BD232}" type="presParOf" srcId="{0F5E9C90-18C7-450C-988E-935E745EC015}" destId="{619C43DE-B750-47AD-AB97-4C8698B19443}" srcOrd="20" destOrd="0" presId="urn:microsoft.com/office/officeart/2008/layout/HexagonCluster"/>
    <dgm:cxn modelId="{F15D50B5-2E55-49AE-AE35-A47BCE467788}" type="presParOf" srcId="{619C43DE-B750-47AD-AB97-4C8698B19443}" destId="{3BF343CE-D238-4C18-9325-1461C6E09152}" srcOrd="0" destOrd="0" presId="urn:microsoft.com/office/officeart/2008/layout/HexagonCluster"/>
    <dgm:cxn modelId="{7F36D585-1439-47EA-BA0A-58BA64D18074}" type="presParOf" srcId="{0F5E9C90-18C7-450C-988E-935E745EC015}" destId="{2572EDAA-3D19-42F4-9F40-8A38612823DF}" srcOrd="21" destOrd="0" presId="urn:microsoft.com/office/officeart/2008/layout/HexagonCluster"/>
    <dgm:cxn modelId="{E9C5E4D0-AD4A-493A-AFBD-09E8789A4F6C}" type="presParOf" srcId="{2572EDAA-3D19-42F4-9F40-8A38612823DF}" destId="{7C310C01-1B82-457A-A398-E9876720F806}" srcOrd="0" destOrd="0" presId="urn:microsoft.com/office/officeart/2008/layout/HexagonCluster"/>
    <dgm:cxn modelId="{B06E66FC-28E0-4CF5-82B8-72DBEE807368}" type="presParOf" srcId="{0F5E9C90-18C7-450C-988E-935E745EC015}" destId="{40BAE047-A30F-4EFB-98EC-2B4BCE2A7576}" srcOrd="22" destOrd="0" presId="urn:microsoft.com/office/officeart/2008/layout/HexagonCluster"/>
    <dgm:cxn modelId="{E267A2B8-A253-45F1-8597-CD3ABEF0AFD4}" type="presParOf" srcId="{40BAE047-A30F-4EFB-98EC-2B4BCE2A7576}" destId="{89BE65A0-8C83-4754-AF7B-16716D9ECABC}" srcOrd="0" destOrd="0" presId="urn:microsoft.com/office/officeart/2008/layout/HexagonCluster"/>
    <dgm:cxn modelId="{B9FF0336-5339-4F7A-9607-175363114BFF}" type="presParOf" srcId="{0F5E9C90-18C7-450C-988E-935E745EC015}" destId="{CE59732F-D01C-4173-B613-D381E28EB1A5}" srcOrd="23" destOrd="0" presId="urn:microsoft.com/office/officeart/2008/layout/HexagonCluster"/>
    <dgm:cxn modelId="{03EF5876-4082-418F-9735-FBFE4C3381C6}" type="presParOf" srcId="{CE59732F-D01C-4173-B613-D381E28EB1A5}" destId="{19F608C4-9DB7-4310-8AEB-CC027095B20A}" srcOrd="0" destOrd="0" presId="urn:microsoft.com/office/officeart/2008/layout/HexagonCluster"/>
    <dgm:cxn modelId="{16AF3E46-8A7E-4004-B61D-D3061A99185C}" type="presParOf" srcId="{0F5E9C90-18C7-450C-988E-935E745EC015}" destId="{94D0424A-F043-4166-AC27-E72428DDBDB6}" srcOrd="24" destOrd="0" presId="urn:microsoft.com/office/officeart/2008/layout/HexagonCluster"/>
    <dgm:cxn modelId="{42C542E1-B562-45E8-9118-438981F3DB3A}" type="presParOf" srcId="{94D0424A-F043-4166-AC27-E72428DDBDB6}" destId="{A6CC8B8F-79F2-4B3F-B3D2-33AFD8F859C9}" srcOrd="0" destOrd="0" presId="urn:microsoft.com/office/officeart/2008/layout/HexagonCluster"/>
    <dgm:cxn modelId="{554CCE5C-C111-4512-89FA-96D8ED2C3DA0}" type="presParOf" srcId="{0F5E9C90-18C7-450C-988E-935E745EC015}" destId="{5DF20411-E513-42CB-9938-5A60D0679472}" srcOrd="25" destOrd="0" presId="urn:microsoft.com/office/officeart/2008/layout/HexagonCluster"/>
    <dgm:cxn modelId="{CBBB9E97-3CA2-4DB5-B73F-3B5C95FB866B}" type="presParOf" srcId="{5DF20411-E513-42CB-9938-5A60D0679472}" destId="{13253487-A3FB-4627-8CE1-26B3EA89E54C}" srcOrd="0" destOrd="0" presId="urn:microsoft.com/office/officeart/2008/layout/HexagonCluster"/>
    <dgm:cxn modelId="{C4460DBD-2DC1-441B-B845-0BF481DCB1B3}" type="presParOf" srcId="{0F5E9C90-18C7-450C-988E-935E745EC015}" destId="{9CD25F16-5E84-4437-8CD3-70978B485C2F}" srcOrd="26" destOrd="0" presId="urn:microsoft.com/office/officeart/2008/layout/HexagonCluster"/>
    <dgm:cxn modelId="{CC463803-5C99-445C-889E-80060A0583E7}" type="presParOf" srcId="{9CD25F16-5E84-4437-8CD3-70978B485C2F}" destId="{99399075-715B-4659-9A0C-33D08DBE72C0}" srcOrd="0" destOrd="0" presId="urn:microsoft.com/office/officeart/2008/layout/HexagonCluster"/>
    <dgm:cxn modelId="{880DC1CC-8195-46B1-8CC2-6C19B7D8FBD3}" type="presParOf" srcId="{0F5E9C90-18C7-450C-988E-935E745EC015}" destId="{6D2D11CC-3D47-4DAC-A465-E2A3CF3DAC1F}" srcOrd="27" destOrd="0" presId="urn:microsoft.com/office/officeart/2008/layout/HexagonCluster"/>
    <dgm:cxn modelId="{411BD327-7310-42BD-8913-FE3ECDFF7890}" type="presParOf" srcId="{6D2D11CC-3D47-4DAC-A465-E2A3CF3DAC1F}" destId="{E1E0E56E-5047-48A8-8A30-9AD6A2523E69}"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4AD0FBF-C2E9-47AD-98FA-80C75DE621DF}" type="doc">
      <dgm:prSet loTypeId="urn:microsoft.com/office/officeart/2008/layout/HexagonCluster" loCatId="relationship" qsTypeId="urn:microsoft.com/office/officeart/2005/8/quickstyle/simple4" qsCatId="simple" csTypeId="urn:microsoft.com/office/officeart/2005/8/colors/accent0_1" csCatId="mainScheme" phldr="1"/>
      <dgm:spPr/>
      <dgm:t>
        <a:bodyPr/>
        <a:lstStyle/>
        <a:p>
          <a:endParaRPr lang="en-US"/>
        </a:p>
      </dgm:t>
    </dgm:pt>
    <dgm:pt modelId="{E3137D22-B49A-4F51-B51E-114AC99ED25E}">
      <dgm:prSet phldrT="[Text]"/>
      <dgm:spPr/>
      <dgm:t>
        <a:bodyPr/>
        <a:lstStyle/>
        <a:p>
          <a:r>
            <a:rPr lang="en-US" dirty="0"/>
            <a:t>ASTER Global Emissivity Database (GED)</a:t>
          </a:r>
        </a:p>
      </dgm:t>
    </dgm:pt>
    <dgm:pt modelId="{17454C1C-EADC-4BAE-AB41-E12651EC2654}" type="parTrans" cxnId="{90962497-4F98-40BF-A8E7-D054AE1A5A8F}">
      <dgm:prSet/>
      <dgm:spPr/>
      <dgm:t>
        <a:bodyPr/>
        <a:lstStyle/>
        <a:p>
          <a:endParaRPr lang="en-US"/>
        </a:p>
      </dgm:t>
    </dgm:pt>
    <dgm:pt modelId="{5BABE8F8-2109-41AE-A05A-EFD38721A675}" type="sibTrans" cxnId="{90962497-4F98-40BF-A8E7-D054AE1A5A8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dgm:spPr>
      <dgm:t>
        <a:bodyPr/>
        <a:lstStyle/>
        <a:p>
          <a:endParaRPr lang="en-US"/>
        </a:p>
      </dgm:t>
    </dgm:pt>
    <dgm:pt modelId="{89961CB7-4AC3-452B-968E-2067CB120F8C}" type="pres">
      <dgm:prSet presAssocID="{B4AD0FBF-C2E9-47AD-98FA-80C75DE621DF}" presName="Name0" presStyleCnt="0">
        <dgm:presLayoutVars>
          <dgm:chMax val="21"/>
          <dgm:chPref val="21"/>
        </dgm:presLayoutVars>
      </dgm:prSet>
      <dgm:spPr/>
    </dgm:pt>
    <dgm:pt modelId="{8D652DAE-D97B-4169-8AA9-793CD1159861}" type="pres">
      <dgm:prSet presAssocID="{E3137D22-B49A-4F51-B51E-114AC99ED25E}" presName="text1" presStyleCnt="0"/>
      <dgm:spPr/>
    </dgm:pt>
    <dgm:pt modelId="{0A2474F0-86BC-419D-9071-D4399EFC93BE}" type="pres">
      <dgm:prSet presAssocID="{E3137D22-B49A-4F51-B51E-114AC99ED25E}" presName="textRepeatNode" presStyleLbl="alignNode1" presStyleIdx="0" presStyleCnt="1">
        <dgm:presLayoutVars>
          <dgm:chMax val="0"/>
          <dgm:chPref val="0"/>
          <dgm:bulletEnabled val="1"/>
        </dgm:presLayoutVars>
      </dgm:prSet>
      <dgm:spPr/>
    </dgm:pt>
    <dgm:pt modelId="{19EE9969-C672-4E5D-BD89-B0EC6CC749ED}" type="pres">
      <dgm:prSet presAssocID="{E3137D22-B49A-4F51-B51E-114AC99ED25E}" presName="textaccent1" presStyleCnt="0"/>
      <dgm:spPr/>
    </dgm:pt>
    <dgm:pt modelId="{7E89F541-4E72-428F-BD36-7DBDE1E8BA04}" type="pres">
      <dgm:prSet presAssocID="{E3137D22-B49A-4F51-B51E-114AC99ED25E}" presName="accentRepeatNode" presStyleLbl="solidAlignAcc1" presStyleIdx="0" presStyleCnt="2"/>
      <dgm:spPr/>
    </dgm:pt>
    <dgm:pt modelId="{7DA989E2-0B38-46C5-A05B-E694730C5CE1}" type="pres">
      <dgm:prSet presAssocID="{5BABE8F8-2109-41AE-A05A-EFD38721A675}" presName="image1" presStyleCnt="0"/>
      <dgm:spPr/>
    </dgm:pt>
    <dgm:pt modelId="{8B26A1D0-091C-465F-A10C-1D7D0080FB0C}" type="pres">
      <dgm:prSet presAssocID="{5BABE8F8-2109-41AE-A05A-EFD38721A675}" presName="imageRepeatNode" presStyleLbl="alignAcc1" presStyleIdx="0" presStyleCnt="1"/>
      <dgm:spPr/>
    </dgm:pt>
    <dgm:pt modelId="{2D8CA320-CD56-4CA6-9771-6C4C6E990B1E}" type="pres">
      <dgm:prSet presAssocID="{5BABE8F8-2109-41AE-A05A-EFD38721A675}" presName="imageaccent1" presStyleCnt="0"/>
      <dgm:spPr/>
    </dgm:pt>
    <dgm:pt modelId="{24A6E27D-94BF-443E-A841-C3BB7537E823}" type="pres">
      <dgm:prSet presAssocID="{5BABE8F8-2109-41AE-A05A-EFD38721A675}" presName="accentRepeatNode" presStyleLbl="solidAlignAcc1" presStyleIdx="1" presStyleCnt="2"/>
      <dgm:spPr/>
    </dgm:pt>
  </dgm:ptLst>
  <dgm:cxnLst>
    <dgm:cxn modelId="{CB79B506-CCFD-406B-B622-580DBF5B3257}" type="presOf" srcId="{B4AD0FBF-C2E9-47AD-98FA-80C75DE621DF}" destId="{89961CB7-4AC3-452B-968E-2067CB120F8C}" srcOrd="0" destOrd="0" presId="urn:microsoft.com/office/officeart/2008/layout/HexagonCluster"/>
    <dgm:cxn modelId="{D7106919-8D13-42B5-856C-FBF639EBF5C4}" type="presOf" srcId="{E3137D22-B49A-4F51-B51E-114AC99ED25E}" destId="{0A2474F0-86BC-419D-9071-D4399EFC93BE}" srcOrd="0" destOrd="0" presId="urn:microsoft.com/office/officeart/2008/layout/HexagonCluster"/>
    <dgm:cxn modelId="{C2AFDE2B-6939-4095-BD4A-9AEFA776122B}" type="presOf" srcId="{5BABE8F8-2109-41AE-A05A-EFD38721A675}" destId="{8B26A1D0-091C-465F-A10C-1D7D0080FB0C}" srcOrd="0" destOrd="0" presId="urn:microsoft.com/office/officeart/2008/layout/HexagonCluster"/>
    <dgm:cxn modelId="{90962497-4F98-40BF-A8E7-D054AE1A5A8F}" srcId="{B4AD0FBF-C2E9-47AD-98FA-80C75DE621DF}" destId="{E3137D22-B49A-4F51-B51E-114AC99ED25E}" srcOrd="0" destOrd="0" parTransId="{17454C1C-EADC-4BAE-AB41-E12651EC2654}" sibTransId="{5BABE8F8-2109-41AE-A05A-EFD38721A675}"/>
    <dgm:cxn modelId="{903E838D-304A-489E-96E7-CA724BFB8B70}" type="presParOf" srcId="{89961CB7-4AC3-452B-968E-2067CB120F8C}" destId="{8D652DAE-D97B-4169-8AA9-793CD1159861}" srcOrd="0" destOrd="0" presId="urn:microsoft.com/office/officeart/2008/layout/HexagonCluster"/>
    <dgm:cxn modelId="{66206103-E834-44DD-BA42-A265E5CA18C1}" type="presParOf" srcId="{8D652DAE-D97B-4169-8AA9-793CD1159861}" destId="{0A2474F0-86BC-419D-9071-D4399EFC93BE}" srcOrd="0" destOrd="0" presId="urn:microsoft.com/office/officeart/2008/layout/HexagonCluster"/>
    <dgm:cxn modelId="{A4A3164C-783A-417E-9F52-CECB267BDB58}" type="presParOf" srcId="{89961CB7-4AC3-452B-968E-2067CB120F8C}" destId="{19EE9969-C672-4E5D-BD89-B0EC6CC749ED}" srcOrd="1" destOrd="0" presId="urn:microsoft.com/office/officeart/2008/layout/HexagonCluster"/>
    <dgm:cxn modelId="{66C03B43-81B1-41FC-A21D-D7726D526C55}" type="presParOf" srcId="{19EE9969-C672-4E5D-BD89-B0EC6CC749ED}" destId="{7E89F541-4E72-428F-BD36-7DBDE1E8BA04}" srcOrd="0" destOrd="0" presId="urn:microsoft.com/office/officeart/2008/layout/HexagonCluster"/>
    <dgm:cxn modelId="{2D94D12F-58C7-4CA2-A0C0-9E5CB2702C65}" type="presParOf" srcId="{89961CB7-4AC3-452B-968E-2067CB120F8C}" destId="{7DA989E2-0B38-46C5-A05B-E694730C5CE1}" srcOrd="2" destOrd="0" presId="urn:microsoft.com/office/officeart/2008/layout/HexagonCluster"/>
    <dgm:cxn modelId="{CDEE1573-6B80-4551-A960-C2C997BF9524}" type="presParOf" srcId="{7DA989E2-0B38-46C5-A05B-E694730C5CE1}" destId="{8B26A1D0-091C-465F-A10C-1D7D0080FB0C}" srcOrd="0" destOrd="0" presId="urn:microsoft.com/office/officeart/2008/layout/HexagonCluster"/>
    <dgm:cxn modelId="{0797C5F7-520F-494D-ACD7-2A5CAA7C46D5}" type="presParOf" srcId="{89961CB7-4AC3-452B-968E-2067CB120F8C}" destId="{2D8CA320-CD56-4CA6-9771-6C4C6E990B1E}" srcOrd="3" destOrd="0" presId="urn:microsoft.com/office/officeart/2008/layout/HexagonCluster"/>
    <dgm:cxn modelId="{2252E93A-F80D-4F92-B5AE-CF7A42975187}" type="presParOf" srcId="{2D8CA320-CD56-4CA6-9771-6C4C6E990B1E}" destId="{24A6E27D-94BF-443E-A841-C3BB7537E823}" srcOrd="0" destOrd="0" presId="urn:microsoft.com/office/officeart/2008/layout/HexagonCluster"/>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F01F6-AB06-4222-A097-A2B8A7BBFD26}">
      <dsp:nvSpPr>
        <dsp:cNvPr id="0" name=""/>
        <dsp:cNvSpPr/>
      </dsp:nvSpPr>
      <dsp:spPr>
        <a:xfrm>
          <a:off x="0" y="0"/>
          <a:ext cx="1708661" cy="4422531"/>
        </a:xfrm>
        <a:prstGeom prst="roundRect">
          <a:avLst>
            <a:gd name="adj" fmla="val 10000"/>
          </a:avLst>
        </a:prstGeom>
        <a:gradFill rotWithShape="0">
          <a:gsLst>
            <a:gs pos="0">
              <a:schemeClr val="tx1"/>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Terra &amp; Aqua MODIS</a:t>
          </a:r>
        </a:p>
      </dsp:txBody>
      <dsp:txXfrm>
        <a:off x="0" y="1769012"/>
        <a:ext cx="1708661" cy="1769012"/>
      </dsp:txXfrm>
    </dsp:sp>
    <dsp:sp modelId="{CCF09219-3FF7-4358-88A3-0CA39E1281CB}">
      <dsp:nvSpPr>
        <dsp:cNvPr id="0" name=""/>
        <dsp:cNvSpPr/>
      </dsp:nvSpPr>
      <dsp:spPr>
        <a:xfrm>
          <a:off x="117979" y="265351"/>
          <a:ext cx="1472702" cy="1472702"/>
        </a:xfrm>
        <a:prstGeom prst="ellipse">
          <a:avLst/>
        </a:prstGeom>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B94F566-F94A-4E5A-9B66-D0638EAD0C63}">
      <dsp:nvSpPr>
        <dsp:cNvPr id="0" name=""/>
        <dsp:cNvSpPr/>
      </dsp:nvSpPr>
      <dsp:spPr>
        <a:xfrm>
          <a:off x="1759921" y="0"/>
          <a:ext cx="1708661" cy="4422531"/>
        </a:xfrm>
        <a:prstGeom prst="roundRect">
          <a:avLst>
            <a:gd name="adj" fmla="val 10000"/>
          </a:avLst>
        </a:prstGeom>
        <a:gradFill rotWithShape="0">
          <a:gsLst>
            <a:gs pos="0">
              <a:schemeClr val="tx1"/>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S-NPP</a:t>
          </a:r>
        </a:p>
        <a:p>
          <a:pPr marL="0" lvl="0" indent="0" algn="ctr" defTabSz="889000">
            <a:lnSpc>
              <a:spcPct val="90000"/>
            </a:lnSpc>
            <a:spcBef>
              <a:spcPct val="0"/>
            </a:spcBef>
            <a:spcAft>
              <a:spcPct val="35000"/>
            </a:spcAft>
            <a:buNone/>
          </a:pPr>
          <a:r>
            <a:rPr lang="en-US" sz="2000" kern="1200" dirty="0"/>
            <a:t>VIIRS</a:t>
          </a:r>
        </a:p>
      </dsp:txBody>
      <dsp:txXfrm>
        <a:off x="1759921" y="1769012"/>
        <a:ext cx="1708661" cy="1769012"/>
      </dsp:txXfrm>
    </dsp:sp>
    <dsp:sp modelId="{62532E84-9A3A-4B0D-91E9-A4770CE8C846}">
      <dsp:nvSpPr>
        <dsp:cNvPr id="0" name=""/>
        <dsp:cNvSpPr/>
      </dsp:nvSpPr>
      <dsp:spPr>
        <a:xfrm>
          <a:off x="1877900" y="265351"/>
          <a:ext cx="1472702" cy="1472702"/>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8000" b="-8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521F7D7-968B-4761-8E6C-4330170F94C0}">
      <dsp:nvSpPr>
        <dsp:cNvPr id="0" name=""/>
        <dsp:cNvSpPr/>
      </dsp:nvSpPr>
      <dsp:spPr>
        <a:xfrm>
          <a:off x="3519842" y="0"/>
          <a:ext cx="1708661" cy="4422531"/>
        </a:xfrm>
        <a:prstGeom prst="roundRect">
          <a:avLst>
            <a:gd name="adj" fmla="val 10000"/>
          </a:avLst>
        </a:prstGeom>
        <a:gradFill rotWithShape="0">
          <a:gsLst>
            <a:gs pos="0">
              <a:schemeClr val="tx1"/>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Terra</a:t>
          </a:r>
        </a:p>
        <a:p>
          <a:pPr marL="0" lvl="0" indent="0" algn="ctr" defTabSz="889000">
            <a:lnSpc>
              <a:spcPct val="90000"/>
            </a:lnSpc>
            <a:spcBef>
              <a:spcPct val="0"/>
            </a:spcBef>
            <a:spcAft>
              <a:spcPct val="35000"/>
            </a:spcAft>
            <a:buNone/>
          </a:pPr>
          <a:r>
            <a:rPr lang="en-US" sz="2000" kern="1200" dirty="0"/>
            <a:t>ASTER</a:t>
          </a:r>
        </a:p>
      </dsp:txBody>
      <dsp:txXfrm>
        <a:off x="3519842" y="1769012"/>
        <a:ext cx="1708661" cy="1769012"/>
      </dsp:txXfrm>
    </dsp:sp>
    <dsp:sp modelId="{282EF54A-0D53-45D0-8564-FCEECF37D57B}">
      <dsp:nvSpPr>
        <dsp:cNvPr id="0" name=""/>
        <dsp:cNvSpPr/>
      </dsp:nvSpPr>
      <dsp:spPr>
        <a:xfrm>
          <a:off x="3637821" y="265351"/>
          <a:ext cx="1472702" cy="1472702"/>
        </a:xfrm>
        <a:prstGeom prst="ellipse">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3765061-6438-46E5-816F-51787EC6745B}">
      <dsp:nvSpPr>
        <dsp:cNvPr id="0" name=""/>
        <dsp:cNvSpPr/>
      </dsp:nvSpPr>
      <dsp:spPr>
        <a:xfrm>
          <a:off x="5279763" y="0"/>
          <a:ext cx="1708661" cy="4422531"/>
        </a:xfrm>
        <a:prstGeom prst="roundRect">
          <a:avLst>
            <a:gd name="adj" fmla="val 10000"/>
          </a:avLst>
        </a:prstGeom>
        <a:gradFill rotWithShape="0">
          <a:gsLst>
            <a:gs pos="0">
              <a:schemeClr val="tx1"/>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MEaSUREs</a:t>
          </a:r>
        </a:p>
      </dsp:txBody>
      <dsp:txXfrm>
        <a:off x="5279763" y="1769012"/>
        <a:ext cx="1708661" cy="1769012"/>
      </dsp:txXfrm>
    </dsp:sp>
    <dsp:sp modelId="{0EC369F5-656E-4177-AE04-29E9BA9D7FCD}">
      <dsp:nvSpPr>
        <dsp:cNvPr id="0" name=""/>
        <dsp:cNvSpPr/>
      </dsp:nvSpPr>
      <dsp:spPr>
        <a:xfrm>
          <a:off x="5397742" y="265351"/>
          <a:ext cx="1472702" cy="1472702"/>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25000" r="-1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61D60C8-74D6-4898-957D-FF27F0FFCE8C}">
      <dsp:nvSpPr>
        <dsp:cNvPr id="0" name=""/>
        <dsp:cNvSpPr/>
      </dsp:nvSpPr>
      <dsp:spPr>
        <a:xfrm>
          <a:off x="7039684" y="0"/>
          <a:ext cx="1708661" cy="4422531"/>
        </a:xfrm>
        <a:prstGeom prst="roundRect">
          <a:avLst>
            <a:gd name="adj" fmla="val 10000"/>
          </a:avLst>
        </a:prstGeom>
        <a:gradFill rotWithShape="0">
          <a:gsLst>
            <a:gs pos="0">
              <a:schemeClr val="tx1"/>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Community</a:t>
          </a:r>
        </a:p>
      </dsp:txBody>
      <dsp:txXfrm>
        <a:off x="7039684" y="1769012"/>
        <a:ext cx="1708661" cy="1769012"/>
      </dsp:txXfrm>
    </dsp:sp>
    <dsp:sp modelId="{78E70C6B-DF86-4EB5-8BBF-5EEB0EB68730}">
      <dsp:nvSpPr>
        <dsp:cNvPr id="0" name=""/>
        <dsp:cNvSpPr/>
      </dsp:nvSpPr>
      <dsp:spPr>
        <a:xfrm>
          <a:off x="7157663" y="265351"/>
          <a:ext cx="1472702" cy="1472702"/>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8000" b="-8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4A20D55-4387-4150-941E-C5D45A65AADC}">
      <dsp:nvSpPr>
        <dsp:cNvPr id="0" name=""/>
        <dsp:cNvSpPr/>
      </dsp:nvSpPr>
      <dsp:spPr>
        <a:xfrm>
          <a:off x="349933" y="3538024"/>
          <a:ext cx="8048478" cy="663379"/>
        </a:xfrm>
        <a:prstGeom prst="leftRightArrow">
          <a:avLst/>
        </a:prstGeom>
        <a:no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BBC65-5B54-4EAE-8F8B-72C8AF3CACC7}">
      <dsp:nvSpPr>
        <dsp:cNvPr id="0" name=""/>
        <dsp:cNvSpPr/>
      </dsp:nvSpPr>
      <dsp:spPr>
        <a:xfrm>
          <a:off x="1837985" y="903704"/>
          <a:ext cx="1945314" cy="1677570"/>
        </a:xfrm>
        <a:prstGeom prst="hexagon">
          <a:avLst>
            <a:gd name="adj" fmla="val 25000"/>
            <a:gd name="vf" fmla="val 11547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139892" y="1164058"/>
        <a:ext cx="1341500" cy="1156862"/>
      </dsp:txXfrm>
    </dsp:sp>
    <dsp:sp modelId="{D4C767B1-51CC-420F-9216-C5D2916497A7}">
      <dsp:nvSpPr>
        <dsp:cNvPr id="0" name=""/>
        <dsp:cNvSpPr/>
      </dsp:nvSpPr>
      <dsp:spPr>
        <a:xfrm>
          <a:off x="1898734" y="1644530"/>
          <a:ext cx="227294" cy="196176"/>
        </a:xfrm>
        <a:prstGeom prst="hexagon">
          <a:avLst>
            <a:gd name="adj" fmla="val 25000"/>
            <a:gd name="vf" fmla="val 115470"/>
          </a:avLst>
        </a:prstGeom>
        <a:no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B09DA392-4738-425E-A543-AA70A6E8577A}">
      <dsp:nvSpPr>
        <dsp:cNvPr id="0" name=""/>
        <dsp:cNvSpPr/>
      </dsp:nvSpPr>
      <dsp:spPr>
        <a:xfrm>
          <a:off x="211429" y="0"/>
          <a:ext cx="1945314" cy="1677570"/>
        </a:xfrm>
        <a:prstGeom prst="hexagon">
          <a:avLst>
            <a:gd name="adj" fmla="val 25000"/>
            <a:gd name="vf" fmla="val 115470"/>
          </a:avLst>
        </a:prstGeom>
        <a:blipFill dpi="0" rotWithShape="1">
          <a:blip xmlns:r="http://schemas.openxmlformats.org/officeDocument/2006/relationships" r:embed="rId2"/>
          <a:srcRect/>
          <a:stretch>
            <a:fillRect/>
          </a:stretch>
        </a:blip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1684D8BD-5B05-4BC6-98C3-90B79F1D5317}">
      <dsp:nvSpPr>
        <dsp:cNvPr id="0" name=""/>
        <dsp:cNvSpPr/>
      </dsp:nvSpPr>
      <dsp:spPr>
        <a:xfrm>
          <a:off x="1536973" y="1446030"/>
          <a:ext cx="227294" cy="196176"/>
        </a:xfrm>
        <a:prstGeom prst="hexagon">
          <a:avLst>
            <a:gd name="adj" fmla="val 25000"/>
            <a:gd name="vf" fmla="val 115470"/>
          </a:avLst>
        </a:prstGeom>
        <a:no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DC30C9E1-1C0C-42F9-8E6D-F01AFD41A575}">
      <dsp:nvSpPr>
        <dsp:cNvPr id="0" name=""/>
        <dsp:cNvSpPr/>
      </dsp:nvSpPr>
      <dsp:spPr>
        <a:xfrm>
          <a:off x="3465224" y="0"/>
          <a:ext cx="1945314" cy="1677570"/>
        </a:xfrm>
        <a:prstGeom prst="hexagon">
          <a:avLst>
            <a:gd name="adj" fmla="val 25000"/>
            <a:gd name="vf" fmla="val 115470"/>
          </a:avLst>
        </a:prstGeom>
        <a:blipFill dpi="0" rotWithShape="1">
          <a:blip xmlns:r="http://schemas.openxmlformats.org/officeDocument/2006/relationships" r:embed="rId3"/>
          <a:srcRect/>
          <a:stretch>
            <a:fillRect/>
          </a:stretch>
        </a:blip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3767131" y="260354"/>
        <a:ext cx="1341500" cy="1156862"/>
      </dsp:txXfrm>
    </dsp:sp>
    <dsp:sp modelId="{1957BA2A-B3E3-420E-96D0-3F1FE91CF2D6}">
      <dsp:nvSpPr>
        <dsp:cNvPr id="0" name=""/>
        <dsp:cNvSpPr/>
      </dsp:nvSpPr>
      <dsp:spPr>
        <a:xfrm>
          <a:off x="4790768" y="1446030"/>
          <a:ext cx="227294" cy="196176"/>
        </a:xfrm>
        <a:prstGeom prst="hexagon">
          <a:avLst>
            <a:gd name="adj" fmla="val 25000"/>
            <a:gd name="vf" fmla="val 115470"/>
          </a:avLst>
        </a:prstGeom>
        <a:no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1159F664-051E-4D11-B5B5-4A7DAD91E932}">
      <dsp:nvSpPr>
        <dsp:cNvPr id="0" name=""/>
        <dsp:cNvSpPr/>
      </dsp:nvSpPr>
      <dsp:spPr>
        <a:xfrm>
          <a:off x="5091780" y="903704"/>
          <a:ext cx="1945314" cy="1677570"/>
        </a:xfrm>
        <a:prstGeom prst="hexagon">
          <a:avLst>
            <a:gd name="adj" fmla="val 25000"/>
            <a:gd name="vf" fmla="val 115470"/>
          </a:avLst>
        </a:prstGeom>
        <a:blipFill dpi="0" rotWithShape="1">
          <a:blip xmlns:r="http://schemas.openxmlformats.org/officeDocument/2006/relationships" r:embed="rId4"/>
          <a:srcRect/>
          <a:stretch>
            <a:fillRect/>
          </a:stretch>
        </a:blip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CF1C5BEB-F2D9-41E2-8F55-B198D0CDB497}">
      <dsp:nvSpPr>
        <dsp:cNvPr id="0" name=""/>
        <dsp:cNvSpPr/>
      </dsp:nvSpPr>
      <dsp:spPr>
        <a:xfrm>
          <a:off x="5152529" y="1644530"/>
          <a:ext cx="227294" cy="196176"/>
        </a:xfrm>
        <a:prstGeom prst="hexagon">
          <a:avLst>
            <a:gd name="adj" fmla="val 25000"/>
            <a:gd name="vf" fmla="val 115470"/>
          </a:avLst>
        </a:prstGeom>
        <a:no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BBC65-5B54-4EAE-8F8B-72C8AF3CACC7}">
      <dsp:nvSpPr>
        <dsp:cNvPr id="0" name=""/>
        <dsp:cNvSpPr/>
      </dsp:nvSpPr>
      <dsp:spPr>
        <a:xfrm>
          <a:off x="1837985" y="903704"/>
          <a:ext cx="1945314" cy="1677570"/>
        </a:xfrm>
        <a:prstGeom prst="hexagon">
          <a:avLst>
            <a:gd name="adj" fmla="val 25000"/>
            <a:gd name="vf" fmla="val 115470"/>
          </a:avLst>
        </a:prstGeom>
        <a:blipFill dpi="0" rotWithShape="1">
          <a:blip xmlns:r="http://schemas.openxmlformats.org/officeDocument/2006/relationships" r:embed="rId1"/>
          <a:srcRect/>
          <a:stretch>
            <a:fillRect/>
          </a:stretch>
        </a:blip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139892" y="1164058"/>
        <a:ext cx="1341500" cy="1156862"/>
      </dsp:txXfrm>
    </dsp:sp>
    <dsp:sp modelId="{D4C767B1-51CC-420F-9216-C5D2916497A7}">
      <dsp:nvSpPr>
        <dsp:cNvPr id="0" name=""/>
        <dsp:cNvSpPr/>
      </dsp:nvSpPr>
      <dsp:spPr>
        <a:xfrm>
          <a:off x="1898734" y="1644530"/>
          <a:ext cx="227294" cy="196176"/>
        </a:xfrm>
        <a:prstGeom prst="hexagon">
          <a:avLst>
            <a:gd name="adj" fmla="val 25000"/>
            <a:gd name="vf" fmla="val 115470"/>
          </a:avLst>
        </a:prstGeom>
        <a:no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B09DA392-4738-425E-A543-AA70A6E8577A}">
      <dsp:nvSpPr>
        <dsp:cNvPr id="0" name=""/>
        <dsp:cNvSpPr/>
      </dsp:nvSpPr>
      <dsp:spPr>
        <a:xfrm>
          <a:off x="211429" y="0"/>
          <a:ext cx="1945314" cy="1677570"/>
        </a:xfrm>
        <a:prstGeom prst="hexagon">
          <a:avLst>
            <a:gd name="adj" fmla="val 25000"/>
            <a:gd name="vf" fmla="val 115470"/>
          </a:avLst>
        </a:prstGeom>
        <a:blipFill>
          <a:blip xmlns:r="http://schemas.openxmlformats.org/officeDocument/2006/relationships" r:embed="rId2"/>
          <a:stretch>
            <a:fillRect/>
          </a:stretch>
        </a:blip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1684D8BD-5B05-4BC6-98C3-90B79F1D5317}">
      <dsp:nvSpPr>
        <dsp:cNvPr id="0" name=""/>
        <dsp:cNvSpPr/>
      </dsp:nvSpPr>
      <dsp:spPr>
        <a:xfrm>
          <a:off x="1536973" y="1446030"/>
          <a:ext cx="227294" cy="196176"/>
        </a:xfrm>
        <a:prstGeom prst="hexagon">
          <a:avLst>
            <a:gd name="adj" fmla="val 25000"/>
            <a:gd name="vf" fmla="val 115470"/>
          </a:avLst>
        </a:prstGeom>
        <a:no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DC30C9E1-1C0C-42F9-8E6D-F01AFD41A575}">
      <dsp:nvSpPr>
        <dsp:cNvPr id="0" name=""/>
        <dsp:cNvSpPr/>
      </dsp:nvSpPr>
      <dsp:spPr>
        <a:xfrm>
          <a:off x="3465224" y="0"/>
          <a:ext cx="1945314" cy="1677570"/>
        </a:xfrm>
        <a:prstGeom prst="hexagon">
          <a:avLst>
            <a:gd name="adj" fmla="val 25000"/>
            <a:gd name="vf" fmla="val 115470"/>
          </a:avLst>
        </a:prstGeom>
        <a:blipFill rotWithShape="0">
          <a:blip xmlns:r="http://schemas.openxmlformats.org/officeDocument/2006/relationships" r:embed="rId3"/>
          <a:stretch>
            <a:fillRect/>
          </a:stretch>
        </a:blip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3767131" y="260354"/>
        <a:ext cx="1341500" cy="1156862"/>
      </dsp:txXfrm>
    </dsp:sp>
    <dsp:sp modelId="{1957BA2A-B3E3-420E-96D0-3F1FE91CF2D6}">
      <dsp:nvSpPr>
        <dsp:cNvPr id="0" name=""/>
        <dsp:cNvSpPr/>
      </dsp:nvSpPr>
      <dsp:spPr>
        <a:xfrm>
          <a:off x="4790768" y="1446030"/>
          <a:ext cx="227294" cy="196176"/>
        </a:xfrm>
        <a:prstGeom prst="hexagon">
          <a:avLst>
            <a:gd name="adj" fmla="val 25000"/>
            <a:gd name="vf" fmla="val 115470"/>
          </a:avLst>
        </a:prstGeom>
        <a:no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1159F664-051E-4D11-B5B5-4A7DAD91E932}">
      <dsp:nvSpPr>
        <dsp:cNvPr id="0" name=""/>
        <dsp:cNvSpPr/>
      </dsp:nvSpPr>
      <dsp:spPr>
        <a:xfrm>
          <a:off x="5091780" y="903704"/>
          <a:ext cx="1945314" cy="1677570"/>
        </a:xfrm>
        <a:prstGeom prst="hexagon">
          <a:avLst>
            <a:gd name="adj" fmla="val 25000"/>
            <a:gd name="vf" fmla="val 115470"/>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CF1C5BEB-F2D9-41E2-8F55-B198D0CDB497}">
      <dsp:nvSpPr>
        <dsp:cNvPr id="0" name=""/>
        <dsp:cNvSpPr/>
      </dsp:nvSpPr>
      <dsp:spPr>
        <a:xfrm>
          <a:off x="5152529" y="1644530"/>
          <a:ext cx="227294" cy="196176"/>
        </a:xfrm>
        <a:prstGeom prst="hexagon">
          <a:avLst>
            <a:gd name="adj" fmla="val 25000"/>
            <a:gd name="vf" fmla="val 115470"/>
          </a:avLst>
        </a:prstGeom>
        <a:no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B8E5F-9784-45E3-A0B0-06145015D5BD}">
      <dsp:nvSpPr>
        <dsp:cNvPr id="0" name=""/>
        <dsp:cNvSpPr/>
      </dsp:nvSpPr>
      <dsp:spPr>
        <a:xfrm>
          <a:off x="1742942" y="3777434"/>
          <a:ext cx="2053180" cy="1762418"/>
        </a:xfrm>
        <a:prstGeom prst="hexagon">
          <a:avLst>
            <a:gd name="adj" fmla="val 25000"/>
            <a:gd name="vf" fmla="val 11547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6670" rIns="0" bIns="26670" numCol="1" spcCol="1270" anchor="ctr" anchorCtr="0">
          <a:noAutofit/>
        </a:bodyPr>
        <a:lstStyle/>
        <a:p>
          <a:pPr marL="0" lvl="0" indent="0" algn="ctr" defTabSz="933450">
            <a:lnSpc>
              <a:spcPct val="90000"/>
            </a:lnSpc>
            <a:spcBef>
              <a:spcPct val="0"/>
            </a:spcBef>
            <a:spcAft>
              <a:spcPct val="35000"/>
            </a:spcAft>
            <a:buNone/>
          </a:pPr>
          <a:r>
            <a:rPr lang="en-US" sz="2100" kern="1200" dirty="0"/>
            <a:t>Leaf Area Index and FPAR</a:t>
          </a:r>
        </a:p>
      </dsp:txBody>
      <dsp:txXfrm>
        <a:off x="2060909" y="4050372"/>
        <a:ext cx="1417247" cy="1216542"/>
      </dsp:txXfrm>
    </dsp:sp>
    <dsp:sp modelId="{1473654F-2EE0-4310-8F94-FAEFE9693570}">
      <dsp:nvSpPr>
        <dsp:cNvPr id="0" name=""/>
        <dsp:cNvSpPr/>
      </dsp:nvSpPr>
      <dsp:spPr>
        <a:xfrm>
          <a:off x="1807160" y="4556232"/>
          <a:ext cx="239688" cy="206686"/>
        </a:xfrm>
        <a:prstGeom prst="hexagon">
          <a:avLst>
            <a:gd name="adj" fmla="val 25000"/>
            <a:gd name="vf" fmla="val 115470"/>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7064A5-CC96-4ADD-999B-280297C54514}">
      <dsp:nvSpPr>
        <dsp:cNvPr id="0" name=""/>
        <dsp:cNvSpPr/>
      </dsp:nvSpPr>
      <dsp:spPr>
        <a:xfrm>
          <a:off x="0" y="2819416"/>
          <a:ext cx="2053180" cy="1762418"/>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837952-6F97-45D5-9196-FFAA9884C37B}">
      <dsp:nvSpPr>
        <dsp:cNvPr id="0" name=""/>
        <dsp:cNvSpPr/>
      </dsp:nvSpPr>
      <dsp:spPr>
        <a:xfrm>
          <a:off x="1390193" y="4337442"/>
          <a:ext cx="239688" cy="206686"/>
        </a:xfrm>
        <a:prstGeom prst="hexagon">
          <a:avLst>
            <a:gd name="adj" fmla="val 25000"/>
            <a:gd name="vf" fmla="val 115470"/>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803FE6-F020-4D66-806D-0B50BE96927F}">
      <dsp:nvSpPr>
        <dsp:cNvPr id="0" name=""/>
        <dsp:cNvSpPr/>
      </dsp:nvSpPr>
      <dsp:spPr>
        <a:xfrm>
          <a:off x="3484075" y="2805916"/>
          <a:ext cx="2053180" cy="1762418"/>
        </a:xfrm>
        <a:prstGeom prst="hexagon">
          <a:avLst>
            <a:gd name="adj" fmla="val 25000"/>
            <a:gd name="vf" fmla="val 11547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6670" rIns="0" bIns="26670" numCol="1" spcCol="1270" anchor="ctr" anchorCtr="0">
          <a:noAutofit/>
        </a:bodyPr>
        <a:lstStyle/>
        <a:p>
          <a:pPr marL="0" lvl="0" indent="0" algn="ctr" defTabSz="933450">
            <a:lnSpc>
              <a:spcPct val="90000"/>
            </a:lnSpc>
            <a:spcBef>
              <a:spcPct val="0"/>
            </a:spcBef>
            <a:spcAft>
              <a:spcPct val="35000"/>
            </a:spcAft>
            <a:buNone/>
          </a:pPr>
          <a:r>
            <a:rPr lang="en-US" sz="2100" kern="1200" dirty="0"/>
            <a:t>Vegetation Indices</a:t>
          </a:r>
        </a:p>
      </dsp:txBody>
      <dsp:txXfrm>
        <a:off x="3802042" y="3078854"/>
        <a:ext cx="1417247" cy="1216542"/>
      </dsp:txXfrm>
    </dsp:sp>
    <dsp:sp modelId="{1C827775-3C71-4906-911B-45C52765EAB4}">
      <dsp:nvSpPr>
        <dsp:cNvPr id="0" name=""/>
        <dsp:cNvSpPr/>
      </dsp:nvSpPr>
      <dsp:spPr>
        <a:xfrm>
          <a:off x="4890549" y="4322080"/>
          <a:ext cx="239688" cy="206686"/>
        </a:xfrm>
        <a:prstGeom prst="hexagon">
          <a:avLst>
            <a:gd name="adj" fmla="val 25000"/>
            <a:gd name="vf" fmla="val 115470"/>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34C584-054A-4BBE-855E-4B9936638CF0}">
      <dsp:nvSpPr>
        <dsp:cNvPr id="0" name=""/>
        <dsp:cNvSpPr/>
      </dsp:nvSpPr>
      <dsp:spPr>
        <a:xfrm>
          <a:off x="5234253" y="3774641"/>
          <a:ext cx="2053180" cy="1762418"/>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151BA6-2C9A-45DD-B79F-7C58405A7593}">
      <dsp:nvSpPr>
        <dsp:cNvPr id="0" name=""/>
        <dsp:cNvSpPr/>
      </dsp:nvSpPr>
      <dsp:spPr>
        <a:xfrm>
          <a:off x="5281286" y="4564145"/>
          <a:ext cx="239688" cy="206686"/>
        </a:xfrm>
        <a:prstGeom prst="hexagon">
          <a:avLst>
            <a:gd name="adj" fmla="val 25000"/>
            <a:gd name="vf" fmla="val 115470"/>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9F81B1-EDEC-4DFA-936D-61E403756FFE}">
      <dsp:nvSpPr>
        <dsp:cNvPr id="0" name=""/>
        <dsp:cNvSpPr/>
      </dsp:nvSpPr>
      <dsp:spPr>
        <a:xfrm>
          <a:off x="1742942" y="1856277"/>
          <a:ext cx="2053180" cy="1762418"/>
        </a:xfrm>
        <a:prstGeom prst="hexagon">
          <a:avLst>
            <a:gd name="adj" fmla="val 25000"/>
            <a:gd name="vf" fmla="val 11547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6670" rIns="0" bIns="26670" numCol="1" spcCol="1270" anchor="ctr" anchorCtr="0">
          <a:noAutofit/>
        </a:bodyPr>
        <a:lstStyle/>
        <a:p>
          <a:pPr marL="0" lvl="0" indent="0" algn="ctr" defTabSz="933450">
            <a:lnSpc>
              <a:spcPct val="90000"/>
            </a:lnSpc>
            <a:spcBef>
              <a:spcPct val="0"/>
            </a:spcBef>
            <a:spcAft>
              <a:spcPct val="35000"/>
            </a:spcAft>
            <a:buNone/>
          </a:pPr>
          <a:r>
            <a:rPr lang="en-US" sz="2100" kern="1200" dirty="0"/>
            <a:t>Surface Reflectance</a:t>
          </a:r>
        </a:p>
      </dsp:txBody>
      <dsp:txXfrm>
        <a:off x="2060909" y="2129215"/>
        <a:ext cx="1417247" cy="1216542"/>
      </dsp:txXfrm>
    </dsp:sp>
    <dsp:sp modelId="{07C32186-CC81-4F4E-88C8-D5FEB61836CE}">
      <dsp:nvSpPr>
        <dsp:cNvPr id="0" name=""/>
        <dsp:cNvSpPr/>
      </dsp:nvSpPr>
      <dsp:spPr>
        <a:xfrm>
          <a:off x="3140371" y="1892587"/>
          <a:ext cx="239688" cy="206686"/>
        </a:xfrm>
        <a:prstGeom prst="hexagon">
          <a:avLst>
            <a:gd name="adj" fmla="val 25000"/>
            <a:gd name="vf" fmla="val 115470"/>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5C02E1-8FFC-4298-B452-3BA0BE56E0FF}">
      <dsp:nvSpPr>
        <dsp:cNvPr id="0" name=""/>
        <dsp:cNvSpPr/>
      </dsp:nvSpPr>
      <dsp:spPr>
        <a:xfrm>
          <a:off x="3484075" y="884759"/>
          <a:ext cx="2053180" cy="1762418"/>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EA95BD-3873-42DE-9771-18605EF89C9E}">
      <dsp:nvSpPr>
        <dsp:cNvPr id="0" name=""/>
        <dsp:cNvSpPr/>
      </dsp:nvSpPr>
      <dsp:spPr>
        <a:xfrm>
          <a:off x="3531108" y="1665884"/>
          <a:ext cx="239688" cy="206686"/>
        </a:xfrm>
        <a:prstGeom prst="hexagon">
          <a:avLst>
            <a:gd name="adj" fmla="val 25000"/>
            <a:gd name="vf" fmla="val 115470"/>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867239-D3C6-4F9D-930E-C31B2F996DEB}">
      <dsp:nvSpPr>
        <dsp:cNvPr id="0" name=""/>
        <dsp:cNvSpPr/>
      </dsp:nvSpPr>
      <dsp:spPr>
        <a:xfrm>
          <a:off x="5234253" y="1853484"/>
          <a:ext cx="2053180" cy="1762418"/>
        </a:xfrm>
        <a:prstGeom prst="hexagon">
          <a:avLst>
            <a:gd name="adj" fmla="val 25000"/>
            <a:gd name="vf" fmla="val 11547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6670" rIns="0" bIns="26670" numCol="1" spcCol="1270" anchor="ctr" anchorCtr="0">
          <a:noAutofit/>
        </a:bodyPr>
        <a:lstStyle/>
        <a:p>
          <a:pPr marL="0" lvl="0" indent="0" algn="ctr" defTabSz="933450">
            <a:lnSpc>
              <a:spcPct val="90000"/>
            </a:lnSpc>
            <a:spcBef>
              <a:spcPct val="0"/>
            </a:spcBef>
            <a:spcAft>
              <a:spcPct val="35000"/>
            </a:spcAft>
            <a:buNone/>
          </a:pPr>
          <a:r>
            <a:rPr lang="en-US" sz="2100" kern="1200" dirty="0"/>
            <a:t>Thermal Anomalies and Fire</a:t>
          </a:r>
        </a:p>
      </dsp:txBody>
      <dsp:txXfrm>
        <a:off x="5552220" y="2126422"/>
        <a:ext cx="1417247" cy="1216542"/>
      </dsp:txXfrm>
    </dsp:sp>
    <dsp:sp modelId="{B2F0F060-F4F6-4CEA-926F-93BD41C4C38B}">
      <dsp:nvSpPr>
        <dsp:cNvPr id="0" name=""/>
        <dsp:cNvSpPr/>
      </dsp:nvSpPr>
      <dsp:spPr>
        <a:xfrm>
          <a:off x="6999807" y="2631350"/>
          <a:ext cx="239688" cy="206686"/>
        </a:xfrm>
        <a:prstGeom prst="hexagon">
          <a:avLst>
            <a:gd name="adj" fmla="val 25000"/>
            <a:gd name="vf" fmla="val 115470"/>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9F25D9-2549-4B33-9FC6-39E091847369}">
      <dsp:nvSpPr>
        <dsp:cNvPr id="0" name=""/>
        <dsp:cNvSpPr/>
      </dsp:nvSpPr>
      <dsp:spPr>
        <a:xfrm>
          <a:off x="6991667" y="2822209"/>
          <a:ext cx="2053180" cy="1762418"/>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4000" b="-4000"/>
          </a:stretch>
        </a:blip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79DF90-06DE-4457-AE2A-BBF342075BC8}">
      <dsp:nvSpPr>
        <dsp:cNvPr id="0" name=""/>
        <dsp:cNvSpPr/>
      </dsp:nvSpPr>
      <dsp:spPr>
        <a:xfrm>
          <a:off x="7405921" y="2853398"/>
          <a:ext cx="239688" cy="206686"/>
        </a:xfrm>
        <a:prstGeom prst="hexagon">
          <a:avLst>
            <a:gd name="adj" fmla="val 25000"/>
            <a:gd name="vf" fmla="val 115470"/>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7D564-E0EA-4EF0-ABA1-70CAB5672247}">
      <dsp:nvSpPr>
        <dsp:cNvPr id="0" name=""/>
        <dsp:cNvSpPr/>
      </dsp:nvSpPr>
      <dsp:spPr>
        <a:xfrm>
          <a:off x="1185469" y="2170775"/>
          <a:ext cx="1377569" cy="1182883"/>
        </a:xfrm>
        <a:prstGeom prst="hexagon">
          <a:avLst>
            <a:gd name="adj" fmla="val 25000"/>
            <a:gd name="vf" fmla="val 11547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kern="1200" dirty="0"/>
            <a:t>Vegetation Continuous Fields (VCF)</a:t>
          </a:r>
        </a:p>
      </dsp:txBody>
      <dsp:txXfrm>
        <a:off x="1398840" y="2353991"/>
        <a:ext cx="950827" cy="816451"/>
      </dsp:txXfrm>
    </dsp:sp>
    <dsp:sp modelId="{779E9491-EB05-4D04-8A52-1858D0EA47BD}">
      <dsp:nvSpPr>
        <dsp:cNvPr id="0" name=""/>
        <dsp:cNvSpPr/>
      </dsp:nvSpPr>
      <dsp:spPr>
        <a:xfrm>
          <a:off x="1218337" y="2699572"/>
          <a:ext cx="160692" cy="138664"/>
        </a:xfrm>
        <a:prstGeom prst="hexagon">
          <a:avLst>
            <a:gd name="adj" fmla="val 25000"/>
            <a:gd name="vf" fmla="val 115470"/>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5AC9A7-9677-4BFA-8909-E990D5972C3F}">
      <dsp:nvSpPr>
        <dsp:cNvPr id="0" name=""/>
        <dsp:cNvSpPr/>
      </dsp:nvSpPr>
      <dsp:spPr>
        <a:xfrm>
          <a:off x="0" y="1516689"/>
          <a:ext cx="1377569" cy="1182883"/>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4CBA13-4691-4698-BF0C-63362615B013}">
      <dsp:nvSpPr>
        <dsp:cNvPr id="0" name=""/>
        <dsp:cNvSpPr/>
      </dsp:nvSpPr>
      <dsp:spPr>
        <a:xfrm>
          <a:off x="943700" y="2542627"/>
          <a:ext cx="160692" cy="138664"/>
        </a:xfrm>
        <a:prstGeom prst="hexagon">
          <a:avLst>
            <a:gd name="adj" fmla="val 25000"/>
            <a:gd name="vf" fmla="val 115470"/>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524D7F-27D6-4AF5-AEBC-492FC032372B}">
      <dsp:nvSpPr>
        <dsp:cNvPr id="0" name=""/>
        <dsp:cNvSpPr/>
      </dsp:nvSpPr>
      <dsp:spPr>
        <a:xfrm>
          <a:off x="2370938" y="1513122"/>
          <a:ext cx="1377569" cy="1182883"/>
        </a:xfrm>
        <a:prstGeom prst="hexagon">
          <a:avLst>
            <a:gd name="adj" fmla="val 25000"/>
            <a:gd name="vf" fmla="val 11547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kern="1200" dirty="0"/>
            <a:t>Global Food Security Support Analysis Data (GFSAD)</a:t>
          </a:r>
        </a:p>
      </dsp:txBody>
      <dsp:txXfrm>
        <a:off x="2584309" y="1696338"/>
        <a:ext cx="950827" cy="816451"/>
      </dsp:txXfrm>
    </dsp:sp>
    <dsp:sp modelId="{987647F1-5714-41DE-9B89-0CC1ACE89221}">
      <dsp:nvSpPr>
        <dsp:cNvPr id="0" name=""/>
        <dsp:cNvSpPr/>
      </dsp:nvSpPr>
      <dsp:spPr>
        <a:xfrm>
          <a:off x="3319021" y="2536385"/>
          <a:ext cx="160692" cy="138664"/>
        </a:xfrm>
        <a:prstGeom prst="hexagon">
          <a:avLst>
            <a:gd name="adj" fmla="val 25000"/>
            <a:gd name="vf" fmla="val 115470"/>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920DD6-8476-42EE-B46B-802D48DFEC0D}">
      <dsp:nvSpPr>
        <dsp:cNvPr id="0" name=""/>
        <dsp:cNvSpPr/>
      </dsp:nvSpPr>
      <dsp:spPr>
        <a:xfrm>
          <a:off x="3555676" y="2168099"/>
          <a:ext cx="1377569" cy="1182883"/>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BF1A8A-3657-4187-9F92-42E6A976CC19}">
      <dsp:nvSpPr>
        <dsp:cNvPr id="0" name=""/>
        <dsp:cNvSpPr/>
      </dsp:nvSpPr>
      <dsp:spPr>
        <a:xfrm>
          <a:off x="3589276" y="2694668"/>
          <a:ext cx="160692" cy="138664"/>
        </a:xfrm>
        <a:prstGeom prst="hexagon">
          <a:avLst>
            <a:gd name="adj" fmla="val 25000"/>
            <a:gd name="vf" fmla="val 115470"/>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B5AD25-5B00-444B-8EC9-BB53350254E3}">
      <dsp:nvSpPr>
        <dsp:cNvPr id="0" name=""/>
        <dsp:cNvSpPr/>
      </dsp:nvSpPr>
      <dsp:spPr>
        <a:xfrm>
          <a:off x="1185469" y="863048"/>
          <a:ext cx="1377569" cy="1182883"/>
        </a:xfrm>
        <a:prstGeom prst="hexagon">
          <a:avLst>
            <a:gd name="adj" fmla="val 25000"/>
            <a:gd name="vf" fmla="val 11547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kern="1200" dirty="0"/>
            <a:t>Global Forest Cover Change</a:t>
          </a:r>
        </a:p>
      </dsp:txBody>
      <dsp:txXfrm>
        <a:off x="1398840" y="1046264"/>
        <a:ext cx="950827" cy="816451"/>
      </dsp:txXfrm>
    </dsp:sp>
    <dsp:sp modelId="{6BCC3209-50C7-453A-A364-597835184385}">
      <dsp:nvSpPr>
        <dsp:cNvPr id="0" name=""/>
        <dsp:cNvSpPr/>
      </dsp:nvSpPr>
      <dsp:spPr>
        <a:xfrm>
          <a:off x="2123326" y="879099"/>
          <a:ext cx="160692" cy="138664"/>
        </a:xfrm>
        <a:prstGeom prst="hexagon">
          <a:avLst>
            <a:gd name="adj" fmla="val 25000"/>
            <a:gd name="vf" fmla="val 115470"/>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F271D7-74BA-48E8-9B0B-6976BF8B8C06}">
      <dsp:nvSpPr>
        <dsp:cNvPr id="0" name=""/>
        <dsp:cNvSpPr/>
      </dsp:nvSpPr>
      <dsp:spPr>
        <a:xfrm>
          <a:off x="2370938" y="205395"/>
          <a:ext cx="1377569" cy="1182883"/>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4EEF99-6BB7-4E71-A973-B39F75A9EA66}">
      <dsp:nvSpPr>
        <dsp:cNvPr id="0" name=""/>
        <dsp:cNvSpPr/>
      </dsp:nvSpPr>
      <dsp:spPr>
        <a:xfrm>
          <a:off x="2409650" y="729288"/>
          <a:ext cx="160692" cy="138664"/>
        </a:xfrm>
        <a:prstGeom prst="hexagon">
          <a:avLst>
            <a:gd name="adj" fmla="val 25000"/>
            <a:gd name="vf" fmla="val 115470"/>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658BFB-73DE-480B-A1B1-E1EE72870A73}">
      <dsp:nvSpPr>
        <dsp:cNvPr id="0" name=""/>
        <dsp:cNvSpPr/>
      </dsp:nvSpPr>
      <dsp:spPr>
        <a:xfrm>
          <a:off x="3555676" y="860373"/>
          <a:ext cx="1377569" cy="1182883"/>
        </a:xfrm>
        <a:prstGeom prst="hexagon">
          <a:avLst>
            <a:gd name="adj" fmla="val 25000"/>
            <a:gd name="vf" fmla="val 11547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kern="1200" dirty="0"/>
            <a:t>NASA Shuttle Radar Topography Mission (SRTM) v3</a:t>
          </a:r>
        </a:p>
      </dsp:txBody>
      <dsp:txXfrm>
        <a:off x="3769047" y="1043589"/>
        <a:ext cx="950827" cy="816451"/>
      </dsp:txXfrm>
    </dsp:sp>
    <dsp:sp modelId="{9C66A6CC-E20E-4503-B70E-7CEA3ED2B53D}">
      <dsp:nvSpPr>
        <dsp:cNvPr id="0" name=""/>
        <dsp:cNvSpPr/>
      </dsp:nvSpPr>
      <dsp:spPr>
        <a:xfrm>
          <a:off x="4747719" y="1384712"/>
          <a:ext cx="160692" cy="138664"/>
        </a:xfrm>
        <a:prstGeom prst="hexagon">
          <a:avLst>
            <a:gd name="adj" fmla="val 25000"/>
            <a:gd name="vf" fmla="val 115470"/>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54141D-C3F7-4B51-8681-66CFDEEC8BF0}">
      <dsp:nvSpPr>
        <dsp:cNvPr id="0" name=""/>
        <dsp:cNvSpPr/>
      </dsp:nvSpPr>
      <dsp:spPr>
        <a:xfrm>
          <a:off x="4741145" y="1525606"/>
          <a:ext cx="1377569" cy="1182883"/>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B7950B-1015-42D0-A9A5-4A4B97A54476}">
      <dsp:nvSpPr>
        <dsp:cNvPr id="0" name=""/>
        <dsp:cNvSpPr/>
      </dsp:nvSpPr>
      <dsp:spPr>
        <a:xfrm>
          <a:off x="5009939" y="1546562"/>
          <a:ext cx="160692" cy="138664"/>
        </a:xfrm>
        <a:prstGeom prst="hexagon">
          <a:avLst>
            <a:gd name="adj" fmla="val 25000"/>
            <a:gd name="vf" fmla="val 115470"/>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EA5183-D3A6-4622-95CA-75CD2C4F75AF}">
      <dsp:nvSpPr>
        <dsp:cNvPr id="0" name=""/>
        <dsp:cNvSpPr/>
      </dsp:nvSpPr>
      <dsp:spPr>
        <a:xfrm>
          <a:off x="4741145" y="217880"/>
          <a:ext cx="1377569" cy="1182883"/>
        </a:xfrm>
        <a:prstGeom prst="hexagon">
          <a:avLst>
            <a:gd name="adj" fmla="val 25000"/>
            <a:gd name="vf" fmla="val 11547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kern="1200" dirty="0"/>
            <a:t>Web-Enabled Landsat Data (WELD)</a:t>
          </a:r>
        </a:p>
      </dsp:txBody>
      <dsp:txXfrm>
        <a:off x="4954516" y="401096"/>
        <a:ext cx="950827" cy="816451"/>
      </dsp:txXfrm>
    </dsp:sp>
    <dsp:sp modelId="{A93BF08B-46A8-4747-A192-B1081BF1C316}">
      <dsp:nvSpPr>
        <dsp:cNvPr id="0" name=""/>
        <dsp:cNvSpPr/>
      </dsp:nvSpPr>
      <dsp:spPr>
        <a:xfrm>
          <a:off x="5933188" y="748015"/>
          <a:ext cx="160692" cy="138664"/>
        </a:xfrm>
        <a:prstGeom prst="hexagon">
          <a:avLst>
            <a:gd name="adj" fmla="val 25000"/>
            <a:gd name="vf" fmla="val 115470"/>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BA7274-31C4-434F-B106-D6A099BE7182}">
      <dsp:nvSpPr>
        <dsp:cNvPr id="0" name=""/>
        <dsp:cNvSpPr/>
      </dsp:nvSpPr>
      <dsp:spPr>
        <a:xfrm>
          <a:off x="5926614" y="877762"/>
          <a:ext cx="1377569" cy="1182883"/>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A0BF44-0C2B-4F16-8EB8-75F383BE8E05}">
      <dsp:nvSpPr>
        <dsp:cNvPr id="0" name=""/>
        <dsp:cNvSpPr/>
      </dsp:nvSpPr>
      <dsp:spPr>
        <a:xfrm>
          <a:off x="6201252" y="904068"/>
          <a:ext cx="160692" cy="138664"/>
        </a:xfrm>
        <a:prstGeom prst="hexagon">
          <a:avLst>
            <a:gd name="adj" fmla="val 25000"/>
            <a:gd name="vf" fmla="val 115470"/>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F343CE-D238-4C18-9325-1461C6E09152}">
      <dsp:nvSpPr>
        <dsp:cNvPr id="0" name=""/>
        <dsp:cNvSpPr/>
      </dsp:nvSpPr>
      <dsp:spPr>
        <a:xfrm>
          <a:off x="5926614" y="2183259"/>
          <a:ext cx="1377569" cy="1182883"/>
        </a:xfrm>
        <a:prstGeom prst="hexagon">
          <a:avLst>
            <a:gd name="adj" fmla="val 25000"/>
            <a:gd name="vf" fmla="val 11547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kern="1200" dirty="0"/>
            <a:t>Land Surface Temperature &amp; Emissivity (LSTE)</a:t>
          </a:r>
        </a:p>
      </dsp:txBody>
      <dsp:txXfrm>
        <a:off x="6139985" y="2366475"/>
        <a:ext cx="950827" cy="816451"/>
      </dsp:txXfrm>
    </dsp:sp>
    <dsp:sp modelId="{7C310C01-1B82-457A-A398-E9876720F806}">
      <dsp:nvSpPr>
        <dsp:cNvPr id="0" name=""/>
        <dsp:cNvSpPr/>
      </dsp:nvSpPr>
      <dsp:spPr>
        <a:xfrm>
          <a:off x="6199791" y="3219452"/>
          <a:ext cx="160692" cy="138664"/>
        </a:xfrm>
        <a:prstGeom prst="hexagon">
          <a:avLst>
            <a:gd name="adj" fmla="val 25000"/>
            <a:gd name="vf" fmla="val 115470"/>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BE65A0-8C83-4754-AF7B-16716D9ECABC}">
      <dsp:nvSpPr>
        <dsp:cNvPr id="0" name=""/>
        <dsp:cNvSpPr/>
      </dsp:nvSpPr>
      <dsp:spPr>
        <a:xfrm>
          <a:off x="4741145" y="2831103"/>
          <a:ext cx="1377569" cy="1182883"/>
        </a:xfrm>
        <a:prstGeom prst="hexagon">
          <a:avLst>
            <a:gd name="adj" fmla="val 25000"/>
            <a:gd name="vf" fmla="val 11547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F608C4-9DB7-4310-8AEB-CC027095B20A}">
      <dsp:nvSpPr>
        <dsp:cNvPr id="0" name=""/>
        <dsp:cNvSpPr/>
      </dsp:nvSpPr>
      <dsp:spPr>
        <a:xfrm>
          <a:off x="5944144" y="3350091"/>
          <a:ext cx="160692" cy="138664"/>
        </a:xfrm>
        <a:prstGeom prst="hexagon">
          <a:avLst>
            <a:gd name="adj" fmla="val 25000"/>
            <a:gd name="vf" fmla="val 115470"/>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CC8B8F-79F2-4B3F-B3D2-33AFD8F859C9}">
      <dsp:nvSpPr>
        <dsp:cNvPr id="0" name=""/>
        <dsp:cNvSpPr/>
      </dsp:nvSpPr>
      <dsp:spPr>
        <a:xfrm>
          <a:off x="2369477" y="2823523"/>
          <a:ext cx="1377569" cy="1182883"/>
        </a:xfrm>
        <a:prstGeom prst="hexagon">
          <a:avLst>
            <a:gd name="adj" fmla="val 25000"/>
            <a:gd name="vf" fmla="val 11547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kern="1200" dirty="0"/>
            <a:t>Vegetation Index and Phenology (VIP)</a:t>
          </a:r>
        </a:p>
      </dsp:txBody>
      <dsp:txXfrm>
        <a:off x="2582848" y="3006739"/>
        <a:ext cx="950827" cy="816451"/>
      </dsp:txXfrm>
    </dsp:sp>
    <dsp:sp modelId="{13253487-A3FB-4627-8CE1-26B3EA89E54C}">
      <dsp:nvSpPr>
        <dsp:cNvPr id="0" name=""/>
        <dsp:cNvSpPr/>
      </dsp:nvSpPr>
      <dsp:spPr>
        <a:xfrm>
          <a:off x="2408919" y="3347862"/>
          <a:ext cx="160692" cy="138664"/>
        </a:xfrm>
        <a:prstGeom prst="hexagon">
          <a:avLst>
            <a:gd name="adj" fmla="val 25000"/>
            <a:gd name="vf" fmla="val 115470"/>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399075-715B-4659-9A0C-33D08DBE72C0}">
      <dsp:nvSpPr>
        <dsp:cNvPr id="0" name=""/>
        <dsp:cNvSpPr/>
      </dsp:nvSpPr>
      <dsp:spPr>
        <a:xfrm>
          <a:off x="1184738" y="3481176"/>
          <a:ext cx="1377569" cy="1182883"/>
        </a:xfrm>
        <a:prstGeom prst="hexagon">
          <a:avLst>
            <a:gd name="adj" fmla="val 25000"/>
            <a:gd name="vf" fmla="val 11547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E0E56E-5047-48A8-8A30-9AD6A2523E69}">
      <dsp:nvSpPr>
        <dsp:cNvPr id="0" name=""/>
        <dsp:cNvSpPr/>
      </dsp:nvSpPr>
      <dsp:spPr>
        <a:xfrm>
          <a:off x="2121865" y="3497673"/>
          <a:ext cx="160692" cy="138664"/>
        </a:xfrm>
        <a:prstGeom prst="hexagon">
          <a:avLst>
            <a:gd name="adj" fmla="val 25000"/>
            <a:gd name="vf" fmla="val 115470"/>
          </a:avLst>
        </a:prstGeom>
        <a:solidFill>
          <a:schemeClr val="lt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2474F0-86BC-419D-9071-D4399EFC93BE}">
      <dsp:nvSpPr>
        <dsp:cNvPr id="0" name=""/>
        <dsp:cNvSpPr/>
      </dsp:nvSpPr>
      <dsp:spPr>
        <a:xfrm>
          <a:off x="1172347" y="589563"/>
          <a:ext cx="1294036" cy="1114377"/>
        </a:xfrm>
        <a:prstGeom prst="hexagon">
          <a:avLst>
            <a:gd name="adj" fmla="val 25000"/>
            <a:gd name="vf" fmla="val 11547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w="9525" cap="flat" cmpd="sng" algn="ctr">
          <a:solidFill>
            <a:schemeClr val="dk1">
              <a:shade val="8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ASTER Global Emissivity Database (GED)</a:t>
          </a:r>
        </a:p>
      </dsp:txBody>
      <dsp:txXfrm>
        <a:off x="1373048" y="762400"/>
        <a:ext cx="892634" cy="768703"/>
      </dsp:txXfrm>
    </dsp:sp>
    <dsp:sp modelId="{7E89F541-4E72-428F-BD36-7DBDE1E8BA04}">
      <dsp:nvSpPr>
        <dsp:cNvPr id="0" name=""/>
        <dsp:cNvSpPr/>
      </dsp:nvSpPr>
      <dsp:spPr>
        <a:xfrm>
          <a:off x="1202364" y="1081661"/>
          <a:ext cx="151029" cy="130351"/>
        </a:xfrm>
        <a:prstGeom prst="hexagon">
          <a:avLst>
            <a:gd name="adj" fmla="val 25000"/>
            <a:gd name="vf" fmla="val 115470"/>
          </a:avLst>
        </a:prstGeom>
        <a:solidFill>
          <a:schemeClr val="lt1">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B26A1D0-091C-465F-A10C-1D7D0080FB0C}">
      <dsp:nvSpPr>
        <dsp:cNvPr id="0" name=""/>
        <dsp:cNvSpPr/>
      </dsp:nvSpPr>
      <dsp:spPr>
        <a:xfrm>
          <a:off x="102847" y="0"/>
          <a:ext cx="1292381" cy="1114036"/>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4A6E27D-94BF-443E-A841-C3BB7537E823}">
      <dsp:nvSpPr>
        <dsp:cNvPr id="0" name=""/>
        <dsp:cNvSpPr/>
      </dsp:nvSpPr>
      <dsp:spPr>
        <a:xfrm>
          <a:off x="977828" y="959829"/>
          <a:ext cx="151029" cy="130351"/>
        </a:xfrm>
        <a:prstGeom prst="hexagon">
          <a:avLst>
            <a:gd name="adj" fmla="val 25000"/>
            <a:gd name="vf" fmla="val 115470"/>
          </a:avLst>
        </a:prstGeom>
        <a:solidFill>
          <a:schemeClr val="lt1">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371600" y="1143000"/>
            <a:ext cx="4114800"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69146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dirty="0"/>
          </a:p>
        </p:txBody>
      </p:sp>
      <p:sp>
        <p:nvSpPr>
          <p:cNvPr id="86" name="Shape 8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7318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41186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4731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76887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0715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6713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endParaRPr lang="en-US" sz="1200" b="0" i="0" u="none" strike="noStrike" kern="1200"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5968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endParaRPr lang="en-US" sz="1200" b="0" i="0" u="none" strike="noStrike" kern="1200"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4764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endParaRPr lang="en-US" sz="1200" b="0" i="0" u="none" strike="noStrike" kern="1200"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1796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endParaRPr lang="en-US" sz="1200" b="0" i="0" u="none" strike="noStrike" kern="1200"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3246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endParaRPr lang="en-US" sz="1200" b="0" i="0" u="none" strike="noStrike" kern="1200"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3579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120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1783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6344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Calibri"/>
                <a:ea typeface="Calibri"/>
                <a:cs typeface="Calibri"/>
                <a:sym typeface="Calibri"/>
              </a:rPr>
              <a:t>For the second half of the workshop, we want to walk through a couple of use cases as a group. We will first introduce the use case and then encourage you to follow along in </a:t>
            </a:r>
            <a:r>
              <a:rPr lang="en-US" sz="1200" b="0" i="0" u="none" strike="noStrike" kern="1200" cap="none" dirty="0" err="1">
                <a:solidFill>
                  <a:schemeClr val="dk1"/>
                </a:solidFill>
                <a:effectLst/>
                <a:latin typeface="Calibri"/>
                <a:ea typeface="Calibri"/>
                <a:cs typeface="Calibri"/>
                <a:sym typeface="Calibri"/>
              </a:rPr>
              <a:t>AppEEARS</a:t>
            </a:r>
            <a:r>
              <a:rPr lang="en-US" sz="1200" b="0" i="0" u="none" strike="noStrike" kern="1200" cap="none" dirty="0">
                <a:solidFill>
                  <a:schemeClr val="dk1"/>
                </a:solidFill>
                <a:effectLst/>
                <a:latin typeface="Calibri"/>
                <a:ea typeface="Calibri"/>
                <a:cs typeface="Calibri"/>
                <a:sym typeface="Calibri"/>
              </a:rPr>
              <a:t> using the instructions we handed out earlier. The goal of going through these use cases is to show you how you can leverage </a:t>
            </a:r>
            <a:r>
              <a:rPr lang="en-US" sz="1200" b="0" i="0" u="none" strike="noStrike" kern="1200" cap="none" dirty="0" err="1">
                <a:solidFill>
                  <a:schemeClr val="dk1"/>
                </a:solidFill>
                <a:effectLst/>
                <a:latin typeface="Calibri"/>
                <a:ea typeface="Calibri"/>
                <a:cs typeface="Calibri"/>
                <a:sym typeface="Calibri"/>
              </a:rPr>
              <a:t>AppEEARS</a:t>
            </a:r>
            <a:r>
              <a:rPr lang="en-US" sz="1200" b="0" i="0" u="none" strike="noStrike" kern="1200" cap="none" dirty="0">
                <a:solidFill>
                  <a:schemeClr val="dk1"/>
                </a:solidFill>
                <a:effectLst/>
                <a:latin typeface="Calibri"/>
                <a:ea typeface="Calibri"/>
                <a:cs typeface="Calibri"/>
                <a:sym typeface="Calibri"/>
              </a:rPr>
              <a:t> to connect your conservation biology data with remote sensing data-derived environmental descriptors, for things like modeling species richness and behaviors. For the first use case, we will take a look at tracking deer behavior with citizen science using Trail Cams, and linking those data with vegetation, snow cover, and temperature data extracted from </a:t>
            </a:r>
            <a:r>
              <a:rPr lang="en-US" sz="1200" b="0" i="0" u="none" strike="noStrike" kern="1200" cap="none" dirty="0" err="1">
                <a:solidFill>
                  <a:schemeClr val="dk1"/>
                </a:solidFill>
                <a:effectLst/>
                <a:latin typeface="Calibri"/>
                <a:ea typeface="Calibri"/>
                <a:cs typeface="Calibri"/>
                <a:sym typeface="Calibri"/>
              </a:rPr>
              <a:t>AppEEARS</a:t>
            </a:r>
            <a:r>
              <a:rPr lang="en-US" sz="1200" b="0" i="0" u="none" strike="noStrike" kern="1200" cap="none" dirty="0">
                <a:solidFill>
                  <a:schemeClr val="dk1"/>
                </a:solidFill>
                <a:effectLst/>
                <a:latin typeface="Calibri"/>
                <a:ea typeface="Calibri"/>
                <a:cs typeface="Calibri"/>
                <a:sym typeface="Calibri"/>
              </a:rPr>
              <a:t>.</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3645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Calibri"/>
                <a:ea typeface="Calibri"/>
                <a:cs typeface="Calibri"/>
                <a:sym typeface="Calibri"/>
              </a:rPr>
              <a:t>The first use case comes from Snapshot Wisconsin, which is a citizen science project hosted by the Wisconsin DNR, and that has had collaborations with NASA to do some analysis on Deer behavior and counts. So here we plan to combine whitetail deer frequency and behavior data with environmental metrics such as land surface temperature, snow cover, and vegetation greenness to develop a model that predicts the likelihood of deer exhibiting certain behaviors on any given day. This use case takes place across the state of Wisconsin. The reason why the Wisconsin DNR set up Snapshot Wisconsin was to assess the number of deer and their behavior throughout the state in order to aid in wildlife management decisions. The program started in 2010, and to date over 1000 </a:t>
            </a:r>
            <a:r>
              <a:rPr lang="en-US" sz="1200" b="0" i="0" u="none" strike="noStrike" kern="1200" cap="none" dirty="0" err="1">
                <a:solidFill>
                  <a:schemeClr val="dk1"/>
                </a:solidFill>
                <a:effectLst/>
                <a:latin typeface="Calibri"/>
                <a:ea typeface="Calibri"/>
                <a:cs typeface="Calibri"/>
                <a:sym typeface="Calibri"/>
              </a:rPr>
              <a:t>wisconsonians</a:t>
            </a:r>
            <a:r>
              <a:rPr lang="en-US" sz="1200" b="0" i="0" u="none" strike="noStrike" kern="1200" cap="none" dirty="0">
                <a:solidFill>
                  <a:schemeClr val="dk1"/>
                </a:solidFill>
                <a:effectLst/>
                <a:latin typeface="Calibri"/>
                <a:ea typeface="Calibri"/>
                <a:cs typeface="Calibri"/>
                <a:sym typeface="Calibri"/>
              </a:rPr>
              <a:t> have set up and maintained over 1100 trail cameras across the state, collecting 19 million images. The images are hosted on a website where citizen scientists can classify images by identifying species and also noting specific behaviors such as feeding. The NASA partnership comes in because the researchers are interested in combining this information with satellite data from MODIS, in order to see what impacts the environmental conditions have on deer frequency and behavior. </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864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Calibri"/>
                <a:ea typeface="Calibri"/>
                <a:cs typeface="Calibri"/>
                <a:sym typeface="Calibri"/>
              </a:rPr>
              <a:t>So here we aim to combine species abundance data with remote sensing data derived environmental descriptors, in order to answer the question: How can </a:t>
            </a:r>
            <a:r>
              <a:rPr lang="en-US" sz="1200" b="0" i="0" u="none" strike="noStrike" kern="1200" cap="none" dirty="0" err="1">
                <a:solidFill>
                  <a:schemeClr val="dk1"/>
                </a:solidFill>
                <a:effectLst/>
                <a:latin typeface="Calibri"/>
                <a:ea typeface="Calibri"/>
                <a:cs typeface="Calibri"/>
                <a:sym typeface="Calibri"/>
              </a:rPr>
              <a:t>AppEEARS</a:t>
            </a:r>
            <a:r>
              <a:rPr lang="en-US" sz="1200" b="0" i="0" u="none" strike="noStrike" kern="1200" cap="none" dirty="0">
                <a:solidFill>
                  <a:schemeClr val="dk1"/>
                </a:solidFill>
                <a:effectLst/>
                <a:latin typeface="Calibri"/>
                <a:ea typeface="Calibri"/>
                <a:cs typeface="Calibri"/>
                <a:sym typeface="Calibri"/>
              </a:rPr>
              <a:t> be used to generate remote sensing-derived environmental descriptors for predicting species richness and behavior for point locations? The goal of this exercise is to access remotely sensed </a:t>
            </a:r>
            <a:r>
              <a:rPr lang="en-US" sz="1200" b="0" i="0" u="none" strike="noStrike" kern="1200" cap="none" dirty="0" err="1">
                <a:solidFill>
                  <a:schemeClr val="dk1"/>
                </a:solidFill>
                <a:effectLst/>
                <a:latin typeface="Calibri"/>
                <a:ea typeface="Calibri"/>
                <a:cs typeface="Calibri"/>
                <a:sym typeface="Calibri"/>
              </a:rPr>
              <a:t>dat</a:t>
            </a:r>
            <a:r>
              <a:rPr lang="en-US" sz="1200" b="0" i="0" u="none" strike="noStrike" kern="1200" cap="none" dirty="0">
                <a:solidFill>
                  <a:schemeClr val="dk1"/>
                </a:solidFill>
                <a:effectLst/>
                <a:latin typeface="Calibri"/>
                <a:ea typeface="Calibri"/>
                <a:cs typeface="Calibri"/>
                <a:sym typeface="Calibri"/>
              </a:rPr>
              <a:t> that can be used to derive environmental descriptors for use in species richness studies without ever needing to download the source data from the remote sensing datasets, nor needing to open remote sensing software. </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0633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Calibri"/>
                <a:ea typeface="Calibri"/>
                <a:cs typeface="Calibri"/>
                <a:sym typeface="Calibri"/>
              </a:rPr>
              <a:t>Before we dive into the process, here is some information on the datasets that we will be using for this exercise. First we have the daily 500 m resolution NBAR surface reflectance product, which we will be using the red and NIR bands to generate daily NDVI from. Second, we have daily LST from MODIS, which could be used to link to deer behavior, i.e. are deer more active on hot days or cool days? Lastly, we will be ordering Snow cover data from NSIDC, which will give us an indicator on the daily amount of </a:t>
            </a:r>
            <a:r>
              <a:rPr lang="en-US" sz="1200" b="0" i="0" u="none" strike="noStrike" kern="1200" cap="none" dirty="0" err="1">
                <a:solidFill>
                  <a:schemeClr val="dk1"/>
                </a:solidFill>
                <a:effectLst/>
                <a:latin typeface="Calibri"/>
                <a:ea typeface="Calibri"/>
                <a:cs typeface="Calibri"/>
                <a:sym typeface="Calibri"/>
              </a:rPr>
              <a:t>snowcover</a:t>
            </a:r>
            <a:r>
              <a:rPr lang="en-US" sz="1200" b="0" i="0" u="none" strike="noStrike" kern="1200" cap="none" dirty="0">
                <a:solidFill>
                  <a:schemeClr val="dk1"/>
                </a:solidFill>
                <a:effectLst/>
                <a:latin typeface="Calibri"/>
                <a:ea typeface="Calibri"/>
                <a:cs typeface="Calibri"/>
                <a:sym typeface="Calibri"/>
              </a:rPr>
              <a:t> on the ground for our trail cam sites. </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91094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Calibri"/>
                <a:ea typeface="Calibri"/>
                <a:cs typeface="Calibri"/>
                <a:sym typeface="Calibri"/>
              </a:rPr>
              <a:t>So here we have </a:t>
            </a:r>
            <a:r>
              <a:rPr lang="en-US" sz="1200" b="0" i="0" u="none" strike="noStrike" kern="1200" cap="none" dirty="0" err="1">
                <a:solidFill>
                  <a:schemeClr val="dk1"/>
                </a:solidFill>
                <a:effectLst/>
                <a:latin typeface="Calibri"/>
                <a:ea typeface="Calibri"/>
                <a:cs typeface="Calibri"/>
                <a:sym typeface="Calibri"/>
              </a:rPr>
              <a:t>lat</a:t>
            </a:r>
            <a:r>
              <a:rPr lang="en-US" sz="1200" b="0" i="0" u="none" strike="noStrike" kern="1200" cap="none" dirty="0">
                <a:solidFill>
                  <a:schemeClr val="dk1"/>
                </a:solidFill>
                <a:effectLst/>
                <a:latin typeface="Calibri"/>
                <a:ea typeface="Calibri"/>
                <a:cs typeface="Calibri"/>
                <a:sym typeface="Calibri"/>
              </a:rPr>
              <a:t>/</a:t>
            </a:r>
            <a:r>
              <a:rPr lang="en-US" sz="1200" b="0" i="0" u="none" strike="noStrike" kern="1200" cap="none" dirty="0" err="1">
                <a:solidFill>
                  <a:schemeClr val="dk1"/>
                </a:solidFill>
                <a:effectLst/>
                <a:latin typeface="Calibri"/>
                <a:ea typeface="Calibri"/>
                <a:cs typeface="Calibri"/>
                <a:sym typeface="Calibri"/>
              </a:rPr>
              <a:t>lon</a:t>
            </a:r>
            <a:r>
              <a:rPr lang="en-US" sz="1200" b="0" i="0" u="none" strike="noStrike" kern="1200" cap="none" dirty="0">
                <a:solidFill>
                  <a:schemeClr val="dk1"/>
                </a:solidFill>
                <a:effectLst/>
                <a:latin typeface="Calibri"/>
                <a:ea typeface="Calibri"/>
                <a:cs typeface="Calibri"/>
                <a:sym typeface="Calibri"/>
              </a:rPr>
              <a:t> locations for some of the trail cams that we will upload into </a:t>
            </a:r>
            <a:r>
              <a:rPr lang="en-US" sz="1200" b="0" i="0" u="none" strike="noStrike" kern="1200" cap="none" dirty="0" err="1">
                <a:solidFill>
                  <a:schemeClr val="dk1"/>
                </a:solidFill>
                <a:effectLst/>
                <a:latin typeface="Calibri"/>
                <a:ea typeface="Calibri"/>
                <a:cs typeface="Calibri"/>
                <a:sym typeface="Calibri"/>
              </a:rPr>
              <a:t>AppEEARS</a:t>
            </a:r>
            <a:r>
              <a:rPr lang="en-US" sz="1200" b="0" i="0" u="none" strike="noStrike" kern="1200" cap="none" dirty="0">
                <a:solidFill>
                  <a:schemeClr val="dk1"/>
                </a:solidFill>
                <a:effectLst/>
                <a:latin typeface="Calibri"/>
                <a:ea typeface="Calibri"/>
                <a:cs typeface="Calibri"/>
                <a:sym typeface="Calibri"/>
              </a:rPr>
              <a:t> to define our spatial region of interest. We will order data from the most recent full season, 2017, and request the layers that I just described. </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5360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9607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cap="none">
                <a:solidFill>
                  <a:schemeClr val="dk1"/>
                </a:solidFill>
                <a:effectLst/>
                <a:latin typeface="Calibri"/>
                <a:ea typeface="Calibri"/>
                <a:cs typeface="Calibri"/>
                <a:sym typeface="Calibri"/>
              </a:rPr>
              <a:t>So thanks Cindy for showing how to do some basic quality filtering in excel. Some of you may want something a little more powerful or repeatable, so </a:t>
            </a:r>
            <a:endParaRPr lang="en-US" sz="1200" b="0" i="0" u="none" strike="noStrike" kern="1200" cap="none">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a:solidFill>
                  <a:schemeClr val="dk1"/>
                </a:solidFill>
                <a:effectLst/>
                <a:latin typeface="Calibri"/>
                <a:ea typeface="Calibri"/>
                <a:cs typeface="Calibri"/>
                <a:sym typeface="Calibri"/>
              </a:rPr>
              <a:t>I can show you a basic R script for importing AppEEARS point outputs into R and doing some quality filtering and visualization.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a:solidFill>
                  <a:schemeClr val="dk1"/>
                </a:solidFill>
                <a:effectLst/>
                <a:latin typeface="Calibri"/>
                <a:ea typeface="Calibri"/>
                <a:cs typeface="Calibri"/>
                <a:sym typeface="Calibri"/>
              </a:rPr>
              <a:t>OK so if everyone will go ahead and open R or Rstudio, I have a short script that we can move through to give you some ideas for how you can quality filter AppEEARS outputs and visualize your results in R. If you haven’t already, go ahead and download the R script at the repository provided. </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7465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437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endParaRPr lang="en-US" sz="1200" b="0" i="0" u="none" strike="noStrike" kern="1200"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9403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8517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24638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endParaRPr lang="en-US" sz="1200" b="0" i="0" u="none" strike="noStrike" kern="1200"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5123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0159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4223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097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endParaRPr lang="en-US" sz="1200" b="0" i="0" u="none" strike="noStrike" kern="1200" cap="none" dirty="0">
              <a:solidFill>
                <a:schemeClr val="dk1"/>
              </a:solidFill>
              <a:effectLst/>
              <a:latin typeface="Calibri"/>
              <a:ea typeface="Calibri"/>
              <a:cs typeface="Calibri"/>
              <a:sym typeface="Calibri"/>
            </a:endParaRPr>
          </a:p>
        </p:txBody>
      </p:sp>
    </p:spTree>
    <p:extLst>
      <p:ext uri="{BB962C8B-B14F-4D97-AF65-F5344CB8AC3E}">
        <p14:creationId xmlns:p14="http://schemas.microsoft.com/office/powerpoint/2010/main" val="3519000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1997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6951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026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1465747"/>
            <a:ext cx="7772400" cy="1037738"/>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mj-lt"/>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7" name="Shape 17"/>
          <p:cNvSpPr txBox="1">
            <a:spLocks noGrp="1"/>
          </p:cNvSpPr>
          <p:nvPr>
            <p:ph type="subTitle" idx="1"/>
          </p:nvPr>
        </p:nvSpPr>
        <p:spPr>
          <a:xfrm>
            <a:off x="1143000" y="3602037"/>
            <a:ext cx="6858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mj-lt"/>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18" name="Shape 18"/>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mj-lt"/>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en-US"/>
          </a:p>
        </p:txBody>
      </p:sp>
      <p:sp>
        <p:nvSpPr>
          <p:cNvPr id="19" name="Shape 19"/>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mj-lt"/>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en-US"/>
          </a:p>
        </p:txBody>
      </p:sp>
      <p:sp>
        <p:nvSpPr>
          <p:cNvPr id="20" name="Shape 20"/>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lvl1pPr>
              <a:defRPr>
                <a:latin typeface="+mj-lt"/>
              </a:defRPr>
            </a:lvl1pPr>
          </a:lstStyle>
          <a:p>
            <a:pPr algn="r">
              <a:buSzPct val="25000"/>
            </a:pPr>
            <a:fld id="{00000000-1234-1234-1234-123412341234}" type="slidenum">
              <a:rPr lang="en-US" sz="1200" smtClean="0">
                <a:solidFill>
                  <a:srgbClr val="888888"/>
                </a:solidFill>
                <a:ea typeface="Calibri"/>
                <a:cs typeface="Calibri"/>
                <a:sym typeface="Calibri"/>
              </a:rPr>
              <a:pPr algn="r">
                <a:buSzPct val="25000"/>
              </a:pPr>
              <a:t>‹#›</a:t>
            </a:fld>
            <a:endParaRPr lang="en-US" sz="1200">
              <a:solidFill>
                <a:srgbClr val="888888"/>
              </a:solidFill>
              <a:ea typeface="Calibri"/>
              <a:cs typeface="Calibri"/>
              <a:sym typeface="Calibri"/>
            </a:endParaRPr>
          </a:p>
        </p:txBody>
      </p:sp>
      <p:pic>
        <p:nvPicPr>
          <p:cNvPr id="8" name="Picture 5" descr="ident_4_onscreen_png"/>
          <p:cNvPicPr>
            <a:picLocks noChangeAspect="1" noChangeArrowheads="1"/>
          </p:cNvPicPr>
          <p:nvPr userDrawn="1"/>
        </p:nvPicPr>
        <p:blipFill>
          <a:blip r:embed="rId2" cstate="email">
            <a:grayscl/>
            <a:extLst>
              <a:ext uri="{28A0092B-C50C-407E-A947-70E740481C1C}">
                <a14:useLocalDpi xmlns:a14="http://schemas.microsoft.com/office/drawing/2010/main"/>
              </a:ext>
            </a:extLst>
          </a:blip>
          <a:srcRect/>
          <a:stretch>
            <a:fillRect/>
          </a:stretch>
        </p:blipFill>
        <p:spPr bwMode="black">
          <a:xfrm>
            <a:off x="457200" y="461963"/>
            <a:ext cx="20574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2659063" y="430696"/>
            <a:ext cx="92233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extLst mod="1">
    <p:ext uri="{DCECCB84-F9BA-43D5-87BE-67443E8EF086}">
      <p15:sldGuideLst xmlns:p15="http://schemas.microsoft.com/office/powerpoint/2012/main">
        <p15:guide id="1" orient="horz" pos="2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114300"/>
            <a:ext cx="7886700"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000" b="0" i="0" u="none" strike="noStrike" cap="none">
                <a:solidFill>
                  <a:schemeClr val="dk1"/>
                </a:solidFill>
                <a:latin typeface="+mj-lt"/>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3" name="Shape 23"/>
          <p:cNvSpPr txBox="1">
            <a:spLocks noGrp="1"/>
          </p:cNvSpPr>
          <p:nvPr>
            <p:ph type="body" idx="1"/>
          </p:nvPr>
        </p:nvSpPr>
        <p:spPr>
          <a:xfrm>
            <a:off x="457200" y="1439862"/>
            <a:ext cx="7886700" cy="4351338"/>
          </a:xfrm>
          <a:prstGeom prst="rect">
            <a:avLst/>
          </a:prstGeom>
          <a:noFill/>
          <a:ln>
            <a:noFill/>
          </a:ln>
        </p:spPr>
        <p:txBody>
          <a:bodyPr lIns="91425" tIns="91425" rIns="91425" bIns="91425" anchor="t" anchorCtr="0"/>
          <a:lstStyle>
            <a:lvl1pPr marL="228600" marR="0" lvl="0" indent="-228600" algn="l" rtl="0">
              <a:lnSpc>
                <a:spcPct val="90000"/>
              </a:lnSpc>
              <a:spcBef>
                <a:spcPts val="1000"/>
              </a:spcBef>
              <a:buClr>
                <a:schemeClr val="dk1"/>
              </a:buClr>
              <a:buSzPct val="100000"/>
              <a:buFont typeface="Arial"/>
              <a:buChar char="•"/>
              <a:defRPr sz="2800" b="0" i="0" u="none" strike="noStrike" cap="none">
                <a:solidFill>
                  <a:schemeClr val="dk1"/>
                </a:solidFill>
                <a:latin typeface="+mj-lt"/>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24" name="Shape 24"/>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mj-lt"/>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en-US"/>
          </a:p>
        </p:txBody>
      </p:sp>
      <p:sp>
        <p:nvSpPr>
          <p:cNvPr id="25" name="Shape 25"/>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mj-lt"/>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en-US"/>
          </a:p>
        </p:txBody>
      </p:sp>
      <p:sp>
        <p:nvSpPr>
          <p:cNvPr id="26" name="Shape 26"/>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lvl1pPr>
              <a:defRPr>
                <a:latin typeface="+mj-lt"/>
              </a:defRPr>
            </a:lvl1pPr>
          </a:lstStyle>
          <a:p>
            <a:pPr algn="r">
              <a:buSzPct val="25000"/>
            </a:pPr>
            <a:fld id="{00000000-1234-1234-1234-123412341234}" type="slidenum">
              <a:rPr lang="en-US" sz="1200" smtClean="0">
                <a:solidFill>
                  <a:srgbClr val="888888"/>
                </a:solidFill>
                <a:ea typeface="Calibri"/>
                <a:cs typeface="Calibri"/>
                <a:sym typeface="Calibri"/>
              </a:rPr>
              <a:pPr algn="r">
                <a:buSzPct val="25000"/>
              </a:pPr>
              <a:t>‹#›</a:t>
            </a:fld>
            <a:endParaRPr lang="en-US" sz="1200">
              <a:solidFill>
                <a:srgbClr val="888888"/>
              </a:solidFill>
              <a:ea typeface="Calibri"/>
              <a:cs typeface="Calibri"/>
              <a:sym typeface="Calibri"/>
            </a:endParaRPr>
          </a:p>
        </p:txBody>
      </p:sp>
      <p:pic>
        <p:nvPicPr>
          <p:cNvPr id="7" name="Picture 10" descr="ident-small_4_onscreen_png"/>
          <p:cNvPicPr>
            <a:picLocks noChangeAspect="1" noChangeArrowheads="1"/>
          </p:cNvPicPr>
          <p:nvPr userDrawn="1"/>
        </p:nvPicPr>
        <p:blipFill>
          <a:blip r:embed="rId2" cstate="email">
            <a:grayscl/>
            <a:extLst>
              <a:ext uri="{28A0092B-C50C-407E-A947-70E740481C1C}">
                <a14:useLocalDpi xmlns:a14="http://schemas.microsoft.com/office/drawing/2010/main"/>
              </a:ext>
            </a:extLst>
          </a:blip>
          <a:srcRect/>
          <a:stretch>
            <a:fillRect/>
          </a:stretch>
        </p:blipFill>
        <p:spPr bwMode="black">
          <a:xfrm>
            <a:off x="457200" y="6096000"/>
            <a:ext cx="11430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676400" y="6053138"/>
            <a:ext cx="4572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8175722"/>
      </p:ext>
    </p:extLst>
  </p:cSld>
  <p:clrMapOvr>
    <a:masterClrMapping/>
  </p:clrMapOvr>
  <p:extLst mod="1">
    <p:ext uri="{DCECCB84-F9BA-43D5-87BE-67443E8EF086}">
      <p15:sldGuideLst xmlns:p15="http://schemas.microsoft.com/office/powerpoint/2012/main">
        <p15:guide id="1" pos="288">
          <p15:clr>
            <a:srgbClr val="FBAE40"/>
          </p15:clr>
        </p15:guide>
        <p15:guide id="2" orient="horz" pos="288">
          <p15:clr>
            <a:srgbClr val="FBAE40"/>
          </p15:clr>
        </p15:guide>
        <p15:guide id="3" orient="horz" pos="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623887" y="1709739"/>
            <a:ext cx="7886700"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000" b="0" i="0" u="none" strike="noStrike" cap="none">
                <a:solidFill>
                  <a:schemeClr val="dk1"/>
                </a:solidFill>
                <a:latin typeface="+mj-lt"/>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9" name="Shape 29"/>
          <p:cNvSpPr txBox="1">
            <a:spLocks noGrp="1"/>
          </p:cNvSpPr>
          <p:nvPr>
            <p:ph type="body" idx="1"/>
          </p:nvPr>
        </p:nvSpPr>
        <p:spPr>
          <a:xfrm>
            <a:off x="623887" y="4589464"/>
            <a:ext cx="7886700" cy="1500187"/>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2400" b="0" i="0" u="none" strike="noStrike" cap="none">
                <a:solidFill>
                  <a:schemeClr val="dk1"/>
                </a:solidFill>
                <a:latin typeface="+mj-lt"/>
                <a:ea typeface="Calibri"/>
                <a:cs typeface="Calibri"/>
                <a:sym typeface="Calibri"/>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mj-lt"/>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en-US"/>
          </a:p>
        </p:txBody>
      </p:sp>
      <p:sp>
        <p:nvSpPr>
          <p:cNvPr id="31" name="Shape 31"/>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mj-lt"/>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en-US"/>
          </a:p>
        </p:txBody>
      </p:sp>
      <p:sp>
        <p:nvSpPr>
          <p:cNvPr id="32" name="Shape 32"/>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lvl1pPr>
              <a:defRPr>
                <a:latin typeface="+mj-lt"/>
              </a:defRPr>
            </a:lvl1pPr>
          </a:lstStyle>
          <a:p>
            <a:pPr algn="r">
              <a:buSzPct val="25000"/>
            </a:pPr>
            <a:fld id="{00000000-1234-1234-1234-123412341234}" type="slidenum">
              <a:rPr lang="en-US" sz="1200" smtClean="0">
                <a:solidFill>
                  <a:srgbClr val="888888"/>
                </a:solidFill>
                <a:ea typeface="Calibri"/>
                <a:cs typeface="Calibri"/>
                <a:sym typeface="Calibri"/>
              </a:rPr>
              <a:pPr algn="r">
                <a:buSzPct val="25000"/>
              </a:pPr>
              <a:t>‹#›</a:t>
            </a:fld>
            <a:endParaRPr lang="en-US" sz="1200">
              <a:solidFill>
                <a:srgbClr val="888888"/>
              </a:solidFill>
              <a:ea typeface="Calibri"/>
              <a:cs typeface="Calibri"/>
              <a:sym typeface="Calibri"/>
            </a:endParaRPr>
          </a:p>
        </p:txBody>
      </p:sp>
    </p:spTree>
    <p:extLst>
      <p:ext uri="{BB962C8B-B14F-4D97-AF65-F5344CB8AC3E}">
        <p14:creationId xmlns:p14="http://schemas.microsoft.com/office/powerpoint/2010/main" val="17509719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28650" y="365126"/>
            <a:ext cx="7886700"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628650" y="1825625"/>
            <a:ext cx="78867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Shape 12"/>
          <p:cNvSpPr txBox="1">
            <a:spLocks noGrp="1"/>
          </p:cNvSpPr>
          <p:nvPr>
            <p:ph type="dt" idx="10"/>
          </p:nvPr>
        </p:nvSpPr>
        <p:spPr>
          <a:xfrm>
            <a:off x="628650" y="6356351"/>
            <a:ext cx="2057400"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mj-lt"/>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en-US"/>
          </a:p>
        </p:txBody>
      </p:sp>
      <p:sp>
        <p:nvSpPr>
          <p:cNvPr id="13" name="Shape 13"/>
          <p:cNvSpPr txBox="1">
            <a:spLocks noGrp="1"/>
          </p:cNvSpPr>
          <p:nvPr>
            <p:ph type="ftr" idx="11"/>
          </p:nvPr>
        </p:nvSpPr>
        <p:spPr>
          <a:xfrm>
            <a:off x="3028950" y="6356351"/>
            <a:ext cx="3086099"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mj-lt"/>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en-US"/>
          </a:p>
        </p:txBody>
      </p:sp>
      <p:sp>
        <p:nvSpPr>
          <p:cNvPr id="14" name="Shape 14"/>
          <p:cNvSpPr txBox="1">
            <a:spLocks noGrp="1"/>
          </p:cNvSpPr>
          <p:nvPr>
            <p:ph type="sldNum" idx="12"/>
          </p:nvPr>
        </p:nvSpPr>
        <p:spPr>
          <a:xfrm>
            <a:off x="6457950" y="6356351"/>
            <a:ext cx="2057400" cy="365125"/>
          </a:xfrm>
          <a:prstGeom prst="rect">
            <a:avLst/>
          </a:prstGeom>
          <a:noFill/>
          <a:ln>
            <a:noFill/>
          </a:ln>
        </p:spPr>
        <p:txBody>
          <a:bodyPr lIns="91425" tIns="45700" rIns="91425" bIns="45700" anchor="ctr" anchorCtr="0">
            <a:noAutofit/>
          </a:bodyPr>
          <a:lstStyle>
            <a:lvl1pPr>
              <a:defRPr>
                <a:latin typeface="+mj-lt"/>
              </a:defRPr>
            </a:lvl1pPr>
          </a:lstStyle>
          <a:p>
            <a:pPr algn="r">
              <a:buSzPct val="25000"/>
            </a:pPr>
            <a:fld id="{00000000-1234-1234-1234-123412341234}" type="slidenum">
              <a:rPr lang="en-US" sz="1200" smtClean="0">
                <a:solidFill>
                  <a:srgbClr val="888888"/>
                </a:solidFill>
                <a:ea typeface="Calibri"/>
                <a:cs typeface="Calibri"/>
                <a:sym typeface="Calibri"/>
              </a:rPr>
              <a:pPr algn="r">
                <a:buSzPct val="25000"/>
              </a:pPr>
              <a:t>‹#›</a:t>
            </a:fld>
            <a:endParaRPr lang="en-US" sz="1200">
              <a:solidFill>
                <a:srgbClr val="888888"/>
              </a:solidFill>
              <a:ea typeface="Calibri"/>
              <a:cs typeface="Calibri"/>
              <a:sym typeface="Calibri"/>
            </a:endParaRPr>
          </a:p>
        </p:txBody>
      </p:sp>
      <p:pic>
        <p:nvPicPr>
          <p:cNvPr id="7" name="Picture 10" descr="ident-small_4_onscreen_png"/>
          <p:cNvPicPr>
            <a:picLocks noChangeAspect="1" noChangeArrowheads="1"/>
          </p:cNvPicPr>
          <p:nvPr userDrawn="1"/>
        </p:nvPicPr>
        <p:blipFill>
          <a:blip r:embed="rId5" cstate="email">
            <a:grayscl/>
            <a:extLst>
              <a:ext uri="{28A0092B-C50C-407E-A947-70E740481C1C}">
                <a14:useLocalDpi xmlns:a14="http://schemas.microsoft.com/office/drawing/2010/main"/>
              </a:ext>
            </a:extLst>
          </a:blip>
          <a:srcRect/>
          <a:stretch>
            <a:fillRect/>
          </a:stretch>
        </p:blipFill>
        <p:spPr bwMode="black">
          <a:xfrm>
            <a:off x="457200" y="6096000"/>
            <a:ext cx="11430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676400" y="6053138"/>
            <a:ext cx="4572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6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baseline="0">
          <a:solidFill>
            <a:srgbClr val="000000"/>
          </a:solidFill>
          <a:effectLst>
            <a:outerShdw blurRad="50800" dist="38100" dir="2700000" algn="tl" rotWithShape="0">
              <a:prstClr val="black">
                <a:alpha val="40000"/>
              </a:prstClr>
            </a:outerShdw>
          </a:effectLst>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urs.earthdata.nasa.gov/"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lpdaac.usgs.gov/dataset_discovery/aster/" TargetMode="Externa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9.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lpdaacsvc.cr.usgs.gov/appeea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https://lpdaac.usgs.g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hyperlink" Target="https://lpdaacsvc.cr.usgs.gov/appeear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cience.nasa.gov/earth-science/applied-sciences/making-space-for-earth/wisconsin-wildlife-says-chees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lpdaacsvc.cr.usgs.gov/appeear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hyperlink" Target="https://github.com/cpkrehbiel/SCGIS_2019" TargetMode="Externa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cpkrehbiel/SCGIS_2019"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hyperlink" Target="https://lpdaacsvc.cr.usgs.gov/appeears/setting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git.earthdata.nasa.gov/projects/LPDUR/repos/appeears-api-getting-started/browse" TargetMode="External"/><Relationship Id="rId4" Type="http://schemas.openxmlformats.org/officeDocument/2006/relationships/hyperlink" Target="https://lpdaac.usgs.gov/resources/e-learning/#appeear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hyperlink" Target="https://lpdaac.usgs.gov/lpdaac-contact-u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lists.nasa.gov/mailman/listinfo/lpdaac" TargetMode="External"/><Relationship Id="rId4" Type="http://schemas.openxmlformats.org/officeDocument/2006/relationships/hyperlink" Target="https://lpdaacsvc.cr.usgs.gov/appeears"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457200" y="1940943"/>
            <a:ext cx="8686799" cy="3069969"/>
          </a:xfrm>
          <a:prstGeom prst="rect">
            <a:avLst/>
          </a:prstGeom>
          <a:noFill/>
          <a:ln>
            <a:noFill/>
          </a:ln>
        </p:spPr>
        <p:txBody>
          <a:bodyPr lIns="91425" tIns="45700" rIns="91425" bIns="45700" anchor="t" anchorCtr="0">
            <a:noAutofit/>
          </a:bodyPr>
          <a:lstStyle/>
          <a:p>
            <a:pPr lvl="0">
              <a:buSzPct val="25000"/>
            </a:pPr>
            <a:r>
              <a:rPr lang="en-US" altLang="en-US" sz="3600" b="1" dirty="0">
                <a:effectLst/>
              </a:rPr>
              <a:t>Web-based tools for analyzing satellite Earth observations and ground data</a:t>
            </a:r>
            <a:br>
              <a:rPr lang="en-US" sz="2800" b="1" dirty="0">
                <a:solidFill>
                  <a:schemeClr val="tx1"/>
                </a:solidFill>
                <a:effectLst/>
              </a:rPr>
            </a:br>
            <a:br>
              <a:rPr lang="en-US" sz="3200" b="1" dirty="0">
                <a:solidFill>
                  <a:schemeClr val="tx1"/>
                </a:solidFill>
                <a:effectLst/>
              </a:rPr>
            </a:br>
            <a:br>
              <a:rPr lang="en-US" sz="3600" b="1" dirty="0">
                <a:solidFill>
                  <a:schemeClr val="tx1"/>
                </a:solidFill>
              </a:rPr>
            </a:br>
            <a:endParaRPr lang="en-US" sz="2800" b="1" dirty="0">
              <a:solidFill>
                <a:schemeClr val="tx1"/>
              </a:solidFill>
            </a:endParaRPr>
          </a:p>
        </p:txBody>
      </p:sp>
      <p:sp>
        <p:nvSpPr>
          <p:cNvPr id="7" name="TextBox 6"/>
          <p:cNvSpPr txBox="1"/>
          <p:nvPr/>
        </p:nvSpPr>
        <p:spPr>
          <a:xfrm>
            <a:off x="5655822" y="558225"/>
            <a:ext cx="3788664" cy="584775"/>
          </a:xfrm>
          <a:prstGeom prst="rect">
            <a:avLst/>
          </a:prstGeom>
          <a:noFill/>
        </p:spPr>
        <p:txBody>
          <a:bodyPr wrap="square" rtlCol="0">
            <a:spAutoFit/>
          </a:bodyPr>
          <a:lstStyle/>
          <a:p>
            <a:r>
              <a:rPr lang="en-US" sz="1600" dirty="0">
                <a:solidFill>
                  <a:schemeClr val="tx1"/>
                </a:solidFill>
              </a:rPr>
              <a:t>SCGIS 2019 Technical Workshop</a:t>
            </a:r>
          </a:p>
          <a:p>
            <a:r>
              <a:rPr lang="en-US" sz="1600" i="1" dirty="0">
                <a:solidFill>
                  <a:schemeClr val="tx1"/>
                </a:solidFill>
              </a:rPr>
              <a:t>Tuesday, July 16, 2019</a:t>
            </a:r>
          </a:p>
        </p:txBody>
      </p:sp>
      <p:sp>
        <p:nvSpPr>
          <p:cNvPr id="6" name="Rectangle 4"/>
          <p:cNvSpPr>
            <a:spLocks noChangeArrowheads="1"/>
          </p:cNvSpPr>
          <p:nvPr/>
        </p:nvSpPr>
        <p:spPr bwMode="auto">
          <a:xfrm>
            <a:off x="404813" y="6048464"/>
            <a:ext cx="2035814" cy="397545"/>
          </a:xfrm>
          <a:prstGeom prst="rect">
            <a:avLst/>
          </a:prstGeom>
          <a:solidFill>
            <a:schemeClr val="bg1"/>
          </a:solidFill>
          <a:ln>
            <a:noFill/>
          </a:ln>
          <a:effectLst/>
          <a:extLst/>
        </p:spPr>
        <p:txBody>
          <a:bodyPr wrap="none" lIns="88900" tIns="44450" rIns="88900" bIns="44450">
            <a:spAutoFit/>
          </a:bodyPr>
          <a:lstStyle>
            <a:lvl1pPr defTabSz="885825">
              <a:defRPr sz="2400">
                <a:solidFill>
                  <a:schemeClr val="tx1"/>
                </a:solidFill>
                <a:latin typeface="Times New Roman" panose="02020603050405020304" pitchFamily="18" charset="0"/>
              </a:defRPr>
            </a:lvl1pPr>
            <a:lvl2pPr marL="442913" defTabSz="885825">
              <a:defRPr sz="2400">
                <a:solidFill>
                  <a:schemeClr val="tx1"/>
                </a:solidFill>
                <a:latin typeface="Times New Roman" panose="02020603050405020304" pitchFamily="18" charset="0"/>
              </a:defRPr>
            </a:lvl2pPr>
            <a:lvl3pPr marL="885825" defTabSz="885825">
              <a:defRPr sz="2400">
                <a:solidFill>
                  <a:schemeClr val="tx1"/>
                </a:solidFill>
                <a:latin typeface="Times New Roman" panose="02020603050405020304" pitchFamily="18" charset="0"/>
              </a:defRPr>
            </a:lvl3pPr>
            <a:lvl4pPr marL="1327150" defTabSz="885825">
              <a:defRPr sz="2400">
                <a:solidFill>
                  <a:schemeClr val="tx1"/>
                </a:solidFill>
                <a:latin typeface="Times New Roman" panose="02020603050405020304" pitchFamily="18" charset="0"/>
              </a:defRPr>
            </a:lvl4pPr>
            <a:lvl5pPr marL="1770063" defTabSz="885825">
              <a:defRPr sz="2400">
                <a:solidFill>
                  <a:schemeClr val="tx1"/>
                </a:solidFill>
                <a:latin typeface="Times New Roman" panose="02020603050405020304" pitchFamily="18" charset="0"/>
              </a:defRPr>
            </a:lvl5pPr>
            <a:lvl6pPr marL="2227263" defTabSz="885825" eaLnBrk="0" fontAlgn="base" hangingPunct="0">
              <a:spcBef>
                <a:spcPct val="0"/>
              </a:spcBef>
              <a:spcAft>
                <a:spcPct val="0"/>
              </a:spcAft>
              <a:defRPr sz="2400">
                <a:solidFill>
                  <a:schemeClr val="tx1"/>
                </a:solidFill>
                <a:latin typeface="Times New Roman" panose="02020603050405020304" pitchFamily="18" charset="0"/>
              </a:defRPr>
            </a:lvl6pPr>
            <a:lvl7pPr marL="2684463" defTabSz="885825" eaLnBrk="0" fontAlgn="base" hangingPunct="0">
              <a:spcBef>
                <a:spcPct val="0"/>
              </a:spcBef>
              <a:spcAft>
                <a:spcPct val="0"/>
              </a:spcAft>
              <a:defRPr sz="2400">
                <a:solidFill>
                  <a:schemeClr val="tx1"/>
                </a:solidFill>
                <a:latin typeface="Times New Roman" panose="02020603050405020304" pitchFamily="18" charset="0"/>
              </a:defRPr>
            </a:lvl7pPr>
            <a:lvl8pPr marL="3141663" defTabSz="885825" eaLnBrk="0" fontAlgn="base" hangingPunct="0">
              <a:spcBef>
                <a:spcPct val="0"/>
              </a:spcBef>
              <a:spcAft>
                <a:spcPct val="0"/>
              </a:spcAft>
              <a:defRPr sz="2400">
                <a:solidFill>
                  <a:schemeClr val="tx1"/>
                </a:solidFill>
                <a:latin typeface="Times New Roman" panose="02020603050405020304" pitchFamily="18" charset="0"/>
              </a:defRPr>
            </a:lvl8pPr>
            <a:lvl9pPr marL="3598863" defTabSz="885825"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000" b="1" dirty="0">
                <a:solidFill>
                  <a:schemeClr val="tx1"/>
                </a:solidFill>
                <a:latin typeface="Arial" panose="020B0604020202020204" pitchFamily="34" charset="0"/>
              </a:rPr>
              <a:t>U.S. Department of the Interior</a:t>
            </a:r>
          </a:p>
          <a:p>
            <a:r>
              <a:rPr lang="en-US" altLang="en-US" sz="1000" b="1" dirty="0">
                <a:solidFill>
                  <a:schemeClr val="tx1"/>
                </a:solidFill>
                <a:latin typeface="Arial" panose="020B0604020202020204" pitchFamily="34" charset="0"/>
              </a:rPr>
              <a:t>U.S. Geological Survey</a:t>
            </a:r>
          </a:p>
        </p:txBody>
      </p:sp>
      <p:sp>
        <p:nvSpPr>
          <p:cNvPr id="8" name="Rectangle 8"/>
          <p:cNvSpPr>
            <a:spLocks noGrp="1" noChangeArrowheads="1"/>
          </p:cNvSpPr>
          <p:nvPr>
            <p:ph type="subTitle" idx="1"/>
          </p:nvPr>
        </p:nvSpPr>
        <p:spPr>
          <a:xfrm>
            <a:off x="327694" y="4689443"/>
            <a:ext cx="4325496" cy="1810508"/>
          </a:xfrm>
        </p:spPr>
        <p:txBody>
          <a:bodyPr/>
          <a:lstStyle/>
          <a:p>
            <a:pPr algn="l">
              <a:lnSpc>
                <a:spcPct val="100000"/>
              </a:lnSpc>
              <a:spcBef>
                <a:spcPts val="0"/>
              </a:spcBef>
            </a:pPr>
            <a:r>
              <a:rPr lang="en-US" altLang="en-US" sz="1600" dirty="0">
                <a:solidFill>
                  <a:schemeClr val="tx1"/>
                </a:solidFill>
              </a:rPr>
              <a:t>Cole Krehbiel</a:t>
            </a:r>
            <a:r>
              <a:rPr lang="en-US" altLang="en-US" sz="1600" baseline="30000" dirty="0">
                <a:solidFill>
                  <a:schemeClr val="tx1"/>
                </a:solidFill>
              </a:rPr>
              <a:t>1</a:t>
            </a:r>
            <a:r>
              <a:rPr lang="en-US" altLang="en-US" sz="1600" dirty="0">
                <a:solidFill>
                  <a:schemeClr val="tx1"/>
                </a:solidFill>
              </a:rPr>
              <a:t> </a:t>
            </a:r>
          </a:p>
          <a:p>
            <a:pPr algn="l">
              <a:lnSpc>
                <a:spcPct val="100000"/>
              </a:lnSpc>
              <a:spcBef>
                <a:spcPts val="0"/>
              </a:spcBef>
            </a:pPr>
            <a:r>
              <a:rPr lang="en-US" altLang="en-US" sz="1600" baseline="30000" dirty="0">
                <a:solidFill>
                  <a:schemeClr val="tx1"/>
                </a:solidFill>
              </a:rPr>
              <a:t>1</a:t>
            </a:r>
            <a:r>
              <a:rPr lang="en-US" altLang="en-US" sz="1600" dirty="0">
                <a:solidFill>
                  <a:schemeClr val="tx1"/>
                </a:solidFill>
              </a:rPr>
              <a:t>LP DAAC Remote Sensing Scientist</a:t>
            </a:r>
          </a:p>
          <a:p>
            <a:pPr algn="l">
              <a:lnSpc>
                <a:spcPct val="100000"/>
              </a:lnSpc>
              <a:spcBef>
                <a:spcPts val="0"/>
              </a:spcBef>
            </a:pPr>
            <a:r>
              <a:rPr lang="en-US" altLang="en-US" sz="1600" dirty="0">
                <a:solidFill>
                  <a:schemeClr val="tx1"/>
                </a:solidFill>
              </a:rPr>
              <a:t>Innovate!, Inc., contractor to USGS EROS </a:t>
            </a:r>
          </a:p>
          <a:p>
            <a:pPr algn="l">
              <a:lnSpc>
                <a:spcPct val="100000"/>
              </a:lnSpc>
              <a:spcBef>
                <a:spcPts val="0"/>
              </a:spcBef>
            </a:pPr>
            <a:r>
              <a:rPr lang="en-US" altLang="en-US" sz="1600" dirty="0">
                <a:solidFill>
                  <a:schemeClr val="tx1"/>
                </a:solidFill>
              </a:rPr>
              <a:t>Sioux Falls, South Dakota</a:t>
            </a:r>
          </a:p>
          <a:p>
            <a:pPr algn="l" eaLnBrk="1" hangingPunct="1">
              <a:lnSpc>
                <a:spcPct val="80000"/>
              </a:lnSpc>
              <a:spcBef>
                <a:spcPct val="0"/>
              </a:spcBef>
              <a:buClrTx/>
              <a:buSzTx/>
            </a:pPr>
            <a:endParaRPr lang="en-US" altLang="en-US" sz="1100" dirty="0">
              <a:solidFill>
                <a:schemeClr val="tx1"/>
              </a:solidFill>
            </a:endParaRPr>
          </a:p>
          <a:p>
            <a:pPr algn="l" eaLnBrk="1" hangingPunct="1">
              <a:lnSpc>
                <a:spcPct val="80000"/>
              </a:lnSpc>
              <a:spcBef>
                <a:spcPct val="0"/>
              </a:spcBef>
              <a:buClrTx/>
              <a:buSzTx/>
            </a:pPr>
            <a:r>
              <a:rPr lang="en-US" altLang="en-US" sz="1100" dirty="0">
                <a:solidFill>
                  <a:schemeClr val="tx1"/>
                </a:solidFill>
              </a:rPr>
              <a:t>*Work performed under USGS contract G15PD00766</a:t>
            </a:r>
          </a:p>
          <a:p>
            <a:pPr algn="l" eaLnBrk="1" hangingPunct="1">
              <a:lnSpc>
                <a:spcPct val="80000"/>
              </a:lnSpc>
              <a:spcBef>
                <a:spcPct val="0"/>
              </a:spcBef>
              <a:buClrTx/>
              <a:buSzTx/>
              <a:buFontTx/>
              <a:buNone/>
            </a:pPr>
            <a:endParaRPr lang="en-US" altLang="en-US" sz="1600" dirty="0">
              <a:solidFill>
                <a:schemeClr val="tx1"/>
              </a:solidFill>
            </a:endParaRPr>
          </a:p>
          <a:p>
            <a:pPr algn="l" eaLnBrk="1" hangingPunct="1">
              <a:lnSpc>
                <a:spcPct val="80000"/>
              </a:lnSpc>
              <a:spcBef>
                <a:spcPct val="0"/>
              </a:spcBef>
              <a:buClrTx/>
              <a:buSzTx/>
              <a:buFontTx/>
              <a:buNone/>
            </a:pPr>
            <a:endParaRPr lang="en-US" altLang="en-US" sz="1600" dirty="0">
              <a:solidFill>
                <a:schemeClr val="tx1"/>
              </a:solidFill>
            </a:endParaRPr>
          </a:p>
        </p:txBody>
      </p:sp>
      <p:sp>
        <p:nvSpPr>
          <p:cNvPr id="9" name="Rectangle 8"/>
          <p:cNvSpPr txBox="1">
            <a:spLocks noChangeArrowheads="1"/>
          </p:cNvSpPr>
          <p:nvPr/>
        </p:nvSpPr>
        <p:spPr>
          <a:xfrm>
            <a:off x="4533900" y="4744528"/>
            <a:ext cx="4325496" cy="131612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0" marR="0" lvl="0" indent="0" algn="ctr" rtl="0">
              <a:lnSpc>
                <a:spcPct val="90000"/>
              </a:lnSpc>
              <a:spcBef>
                <a:spcPts val="1000"/>
              </a:spcBef>
              <a:spcAft>
                <a:spcPts val="0"/>
              </a:spcAft>
              <a:buClr>
                <a:schemeClr val="dk1"/>
              </a:buClr>
              <a:buSzPct val="100000"/>
              <a:buFont typeface="Arial"/>
              <a:buNone/>
              <a:defRPr sz="2400" b="0" i="0" u="none" strike="noStrike" cap="none">
                <a:solidFill>
                  <a:schemeClr val="dk1"/>
                </a:solidFill>
                <a:latin typeface="+mj-lt"/>
                <a:ea typeface="Calibri"/>
                <a:cs typeface="Calibri"/>
                <a:sym typeface="Calibri"/>
              </a:defRPr>
            </a:lvl1pPr>
            <a:lvl2pPr marL="457200" marR="0" lvl="1" indent="0" algn="ctr" rtl="0">
              <a:lnSpc>
                <a:spcPct val="90000"/>
              </a:lnSpc>
              <a:spcBef>
                <a:spcPts val="500"/>
              </a:spcBef>
              <a:spcAft>
                <a:spcPts val="0"/>
              </a:spcAft>
              <a:buClr>
                <a:schemeClr val="dk1"/>
              </a:buClr>
              <a:buSzPct val="1000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SzPct val="1000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9pPr>
          </a:lstStyle>
          <a:p>
            <a:pPr algn="l">
              <a:lnSpc>
                <a:spcPct val="100000"/>
              </a:lnSpc>
              <a:spcBef>
                <a:spcPts val="0"/>
              </a:spcBef>
            </a:pPr>
            <a:r>
              <a:rPr lang="en-US" altLang="en-US" sz="1600" dirty="0">
                <a:solidFill>
                  <a:schemeClr val="tx1"/>
                </a:solidFill>
              </a:rPr>
              <a:t>Cindy Schmidt</a:t>
            </a:r>
            <a:r>
              <a:rPr lang="en-US" altLang="en-US" sz="1600" baseline="30000" dirty="0">
                <a:solidFill>
                  <a:schemeClr val="tx1"/>
                </a:solidFill>
              </a:rPr>
              <a:t>2</a:t>
            </a:r>
            <a:endParaRPr lang="en-US" altLang="en-US" sz="1100" dirty="0">
              <a:solidFill>
                <a:schemeClr val="tx1"/>
              </a:solidFill>
            </a:endParaRPr>
          </a:p>
          <a:p>
            <a:pPr algn="l">
              <a:lnSpc>
                <a:spcPct val="80000"/>
              </a:lnSpc>
              <a:spcBef>
                <a:spcPct val="0"/>
              </a:spcBef>
              <a:buClrTx/>
              <a:buSzTx/>
            </a:pPr>
            <a:endParaRPr lang="en-US" altLang="en-US" sz="1100" baseline="30000" dirty="0">
              <a:solidFill>
                <a:schemeClr val="tx1"/>
              </a:solidFill>
            </a:endParaRPr>
          </a:p>
          <a:p>
            <a:pPr algn="l">
              <a:lnSpc>
                <a:spcPct val="80000"/>
              </a:lnSpc>
              <a:spcBef>
                <a:spcPct val="0"/>
              </a:spcBef>
              <a:buClrTx/>
              <a:buSzTx/>
            </a:pPr>
            <a:r>
              <a:rPr lang="en-US" altLang="en-US" sz="1600" baseline="30000" dirty="0">
                <a:solidFill>
                  <a:schemeClr val="tx1"/>
                </a:solidFill>
              </a:rPr>
              <a:t>2</a:t>
            </a:r>
            <a:r>
              <a:rPr lang="en-US" altLang="en-US" sz="1600" dirty="0">
                <a:solidFill>
                  <a:schemeClr val="tx1"/>
                </a:solidFill>
              </a:rPr>
              <a:t> Associate Program Manager, Applied Sciences </a:t>
            </a:r>
            <a:r>
              <a:rPr lang="en-US" altLang="en-US" sz="1600" dirty="0" err="1">
                <a:solidFill>
                  <a:schemeClr val="tx1"/>
                </a:solidFill>
              </a:rPr>
              <a:t>Ecoforecasting</a:t>
            </a:r>
            <a:r>
              <a:rPr lang="en-US" altLang="en-US" sz="1600" dirty="0">
                <a:solidFill>
                  <a:schemeClr val="tx1"/>
                </a:solidFill>
              </a:rPr>
              <a:t> Program, ARSET Land Management team lead</a:t>
            </a:r>
          </a:p>
          <a:p>
            <a:pPr algn="l">
              <a:lnSpc>
                <a:spcPct val="80000"/>
              </a:lnSpc>
              <a:spcBef>
                <a:spcPct val="0"/>
              </a:spcBef>
              <a:buClrTx/>
              <a:buSzTx/>
            </a:pPr>
            <a:r>
              <a:rPr lang="en-US" altLang="en-US" sz="1600" dirty="0">
                <a:solidFill>
                  <a:schemeClr val="tx1"/>
                </a:solidFill>
              </a:rPr>
              <a:t>Bay Area Environmental Research Institute</a:t>
            </a:r>
          </a:p>
          <a:p>
            <a:pPr algn="l">
              <a:lnSpc>
                <a:spcPct val="80000"/>
              </a:lnSpc>
              <a:spcBef>
                <a:spcPct val="0"/>
              </a:spcBef>
              <a:buClrTx/>
              <a:buSzTx/>
            </a:pPr>
            <a:r>
              <a:rPr lang="en-US" altLang="en-US" sz="1600" dirty="0">
                <a:solidFill>
                  <a:schemeClr val="tx1"/>
                </a:solidFill>
              </a:rPr>
              <a:t>Moffett Field, CA</a:t>
            </a:r>
          </a:p>
          <a:p>
            <a:pPr algn="l">
              <a:lnSpc>
                <a:spcPct val="80000"/>
              </a:lnSpc>
              <a:spcBef>
                <a:spcPct val="0"/>
              </a:spcBef>
              <a:buClrTx/>
              <a:buSzTx/>
              <a:buFontTx/>
              <a:buNone/>
            </a:pPr>
            <a:endParaRPr lang="en-US" altLang="en-US" sz="1600" dirty="0">
              <a:solidFill>
                <a:schemeClr val="tx1"/>
              </a:solidFill>
            </a:endParaRPr>
          </a:p>
          <a:p>
            <a:pPr algn="l">
              <a:lnSpc>
                <a:spcPct val="80000"/>
              </a:lnSpc>
              <a:spcBef>
                <a:spcPct val="0"/>
              </a:spcBef>
              <a:buClrTx/>
              <a:buSzTx/>
              <a:buFontTx/>
              <a:buNone/>
            </a:pPr>
            <a:endParaRPr lang="en-US" altLang="en-US" sz="1600" dirty="0">
              <a:solidFill>
                <a:schemeClr val="tx1"/>
              </a:solidFill>
            </a:endParaRPr>
          </a:p>
        </p:txBody>
      </p:sp>
      <p:sp>
        <p:nvSpPr>
          <p:cNvPr id="2" name="Rectangle 1">
            <a:extLst>
              <a:ext uri="{FF2B5EF4-FFF2-40B4-BE49-F238E27FC236}">
                <a16:creationId xmlns:a16="http://schemas.microsoft.com/office/drawing/2014/main" id="{8922D06D-A187-4B58-82A4-9814AE1FCDAF}"/>
              </a:ext>
            </a:extLst>
          </p:cNvPr>
          <p:cNvSpPr/>
          <p:nvPr/>
        </p:nvSpPr>
        <p:spPr>
          <a:xfrm>
            <a:off x="101600" y="3664908"/>
            <a:ext cx="9342886" cy="400110"/>
          </a:xfrm>
          <a:prstGeom prst="rect">
            <a:avLst/>
          </a:prstGeom>
        </p:spPr>
        <p:txBody>
          <a:bodyPr wrap="square">
            <a:spAutoFit/>
          </a:bodyPr>
          <a:lstStyle/>
          <a:p>
            <a:r>
              <a:rPr lang="en-US" altLang="en-US" sz="2000" b="1" dirty="0"/>
              <a:t>Please create a NASA </a:t>
            </a:r>
            <a:r>
              <a:rPr lang="en-US" altLang="en-US" sz="2000" b="1" dirty="0" err="1"/>
              <a:t>Earthdata</a:t>
            </a:r>
            <a:r>
              <a:rPr lang="en-US" altLang="en-US" sz="2000" b="1" dirty="0"/>
              <a:t> Login at: </a:t>
            </a:r>
            <a:r>
              <a:rPr lang="en-US" altLang="en-US" sz="2000" b="1" dirty="0">
                <a:hlinkClick r:id="rId3"/>
              </a:rPr>
              <a:t>https://urs.earthdata.nasa.gov/</a:t>
            </a:r>
            <a:r>
              <a:rPr lang="en-US" altLang="en-US" sz="2000" b="1" dirty="0"/>
              <a:t> </a:t>
            </a:r>
            <a:endParaRPr lang="en-US" sz="2000" dirty="0"/>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01E65-753D-4084-A310-E7E33F7CCF82}"/>
              </a:ext>
            </a:extLst>
          </p:cNvPr>
          <p:cNvSpPr>
            <a:spLocks noGrp="1"/>
          </p:cNvSpPr>
          <p:nvPr>
            <p:ph type="title"/>
          </p:nvPr>
        </p:nvSpPr>
        <p:spPr>
          <a:xfrm>
            <a:off x="0" y="15147"/>
            <a:ext cx="9144000" cy="1325562"/>
          </a:xfrm>
        </p:spPr>
        <p:txBody>
          <a:bodyPr/>
          <a:lstStyle/>
          <a:p>
            <a:r>
              <a:rPr lang="en-US" sz="3600" dirty="0"/>
              <a:t>Currently Available VIIRS Products</a:t>
            </a:r>
            <a:endParaRPr lang="en-US" sz="2600" dirty="0"/>
          </a:p>
        </p:txBody>
      </p:sp>
      <p:sp>
        <p:nvSpPr>
          <p:cNvPr id="4" name="Slide Number Placeholder 3">
            <a:extLst>
              <a:ext uri="{FF2B5EF4-FFF2-40B4-BE49-F238E27FC236}">
                <a16:creationId xmlns:a16="http://schemas.microsoft.com/office/drawing/2014/main" id="{4EA61924-6373-46AC-80EE-34C7AE7FA47F}"/>
              </a:ext>
            </a:extLst>
          </p:cNvPr>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10</a:t>
            </a:fld>
            <a:endParaRPr lang="en-US" sz="1200">
              <a:solidFill>
                <a:srgbClr val="888888"/>
              </a:solidFill>
              <a:ea typeface="Calibri"/>
              <a:cs typeface="Calibri"/>
              <a:sym typeface="Calibri"/>
            </a:endParaRPr>
          </a:p>
        </p:txBody>
      </p:sp>
      <p:graphicFrame>
        <p:nvGraphicFramePr>
          <p:cNvPr id="6" name="Diagram 5">
            <a:extLst>
              <a:ext uri="{FF2B5EF4-FFF2-40B4-BE49-F238E27FC236}">
                <a16:creationId xmlns:a16="http://schemas.microsoft.com/office/drawing/2014/main" id="{1E2F1D42-8662-4B2F-952A-03864F219048}"/>
              </a:ext>
            </a:extLst>
          </p:cNvPr>
          <p:cNvGraphicFramePr/>
          <p:nvPr>
            <p:extLst>
              <p:ext uri="{D42A27DB-BD31-4B8C-83A1-F6EECF244321}">
                <p14:modId xmlns:p14="http://schemas.microsoft.com/office/powerpoint/2010/main" val="3100897432"/>
              </p:ext>
            </p:extLst>
          </p:nvPr>
        </p:nvGraphicFramePr>
        <p:xfrm>
          <a:off x="55085" y="136334"/>
          <a:ext cx="9044848" cy="6424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6116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17C61-D6A3-40F5-A1FC-5A3DE1F2B31D}"/>
              </a:ext>
            </a:extLst>
          </p:cNvPr>
          <p:cNvSpPr>
            <a:spLocks noGrp="1"/>
          </p:cNvSpPr>
          <p:nvPr>
            <p:ph type="title"/>
          </p:nvPr>
        </p:nvSpPr>
        <p:spPr>
          <a:xfrm>
            <a:off x="-1" y="15147"/>
            <a:ext cx="9144001" cy="1325562"/>
          </a:xfrm>
        </p:spPr>
        <p:txBody>
          <a:bodyPr anchor="t"/>
          <a:lstStyle/>
          <a:p>
            <a:r>
              <a:rPr lang="en-US" sz="2800" dirty="0"/>
              <a:t>ASTER: </a:t>
            </a:r>
            <a:r>
              <a:rPr lang="en-US" sz="2000" dirty="0"/>
              <a:t>Advanced Spaceborne Thermal Emission &amp; Reflection Radiometer</a:t>
            </a:r>
          </a:p>
        </p:txBody>
      </p:sp>
      <p:sp>
        <p:nvSpPr>
          <p:cNvPr id="3" name="Text Placeholder 2">
            <a:extLst>
              <a:ext uri="{FF2B5EF4-FFF2-40B4-BE49-F238E27FC236}">
                <a16:creationId xmlns:a16="http://schemas.microsoft.com/office/drawing/2014/main" id="{B7A02799-89BD-4132-BD5D-EA6AFF2EA8F1}"/>
              </a:ext>
            </a:extLst>
          </p:cNvPr>
          <p:cNvSpPr>
            <a:spLocks noGrp="1"/>
          </p:cNvSpPr>
          <p:nvPr>
            <p:ph type="body" idx="1"/>
          </p:nvPr>
        </p:nvSpPr>
        <p:spPr>
          <a:xfrm>
            <a:off x="0" y="561858"/>
            <a:ext cx="7042422" cy="3887169"/>
          </a:xfrm>
        </p:spPr>
        <p:txBody>
          <a:bodyPr/>
          <a:lstStyle/>
          <a:p>
            <a:pPr>
              <a:lnSpc>
                <a:spcPct val="100000"/>
              </a:lnSpc>
              <a:spcBef>
                <a:spcPts val="1200"/>
              </a:spcBef>
            </a:pPr>
            <a:r>
              <a:rPr lang="en-US" sz="2000" dirty="0"/>
              <a:t>Multi-resolution instrument onboard Terra (1999)</a:t>
            </a:r>
          </a:p>
          <a:p>
            <a:pPr>
              <a:lnSpc>
                <a:spcPct val="100000"/>
              </a:lnSpc>
              <a:spcBef>
                <a:spcPts val="1200"/>
              </a:spcBef>
            </a:pPr>
            <a:r>
              <a:rPr lang="en-US" sz="2000" dirty="0"/>
              <a:t>Japan (METI, AIST, J-</a:t>
            </a:r>
            <a:r>
              <a:rPr lang="en-US" sz="2000" dirty="0" err="1"/>
              <a:t>spacesystems</a:t>
            </a:r>
            <a:r>
              <a:rPr lang="en-US" sz="2000" dirty="0"/>
              <a:t>) &amp; NASA Partnership</a:t>
            </a:r>
          </a:p>
          <a:p>
            <a:pPr>
              <a:lnSpc>
                <a:spcPct val="100000"/>
              </a:lnSpc>
              <a:spcBef>
                <a:spcPts val="1200"/>
              </a:spcBef>
            </a:pPr>
            <a:r>
              <a:rPr lang="en-US" sz="2000" dirty="0"/>
              <a:t>Tasked Sensor: </a:t>
            </a:r>
            <a:r>
              <a:rPr lang="en-US" sz="2000" dirty="0" err="1"/>
              <a:t>Pointable</a:t>
            </a:r>
            <a:r>
              <a:rPr lang="en-US" sz="2000" dirty="0"/>
              <a:t> and able to collect data at night</a:t>
            </a:r>
          </a:p>
          <a:p>
            <a:r>
              <a:rPr lang="en-US" sz="2000" dirty="0"/>
              <a:t>Applications include: </a:t>
            </a:r>
          </a:p>
          <a:p>
            <a:pPr lvl="1"/>
            <a:r>
              <a:rPr lang="en-US" sz="2000" dirty="0"/>
              <a:t> Geology and soils</a:t>
            </a:r>
          </a:p>
          <a:p>
            <a:pPr lvl="1"/>
            <a:r>
              <a:rPr lang="en-US" sz="2000" dirty="0"/>
              <a:t> Urban studies</a:t>
            </a:r>
          </a:p>
          <a:p>
            <a:pPr lvl="1"/>
            <a:r>
              <a:rPr lang="en-US" sz="2000" dirty="0"/>
              <a:t> Vegetation/ecosystem dynamics</a:t>
            </a:r>
          </a:p>
          <a:p>
            <a:pPr lvl="1"/>
            <a:r>
              <a:rPr lang="en-US" sz="2000" dirty="0"/>
              <a:t> Volcanos</a:t>
            </a:r>
          </a:p>
          <a:p>
            <a:pPr lvl="1"/>
            <a:r>
              <a:rPr lang="en-US" sz="2000" dirty="0"/>
              <a:t> Hazards monitoring</a:t>
            </a:r>
          </a:p>
          <a:p>
            <a:pPr lvl="1"/>
            <a:r>
              <a:rPr lang="en-US" sz="2000" dirty="0"/>
              <a:t> Hydrology</a:t>
            </a:r>
          </a:p>
          <a:p>
            <a:pPr lvl="1"/>
            <a:r>
              <a:rPr lang="en-US" sz="2000" dirty="0"/>
              <a:t> Land change</a:t>
            </a:r>
          </a:p>
          <a:p>
            <a:pPr lvl="1"/>
            <a:r>
              <a:rPr lang="en-US" sz="2000" dirty="0"/>
              <a:t> Glacier Monitoring</a:t>
            </a:r>
          </a:p>
          <a:p>
            <a:pPr>
              <a:lnSpc>
                <a:spcPct val="100000"/>
              </a:lnSpc>
              <a:spcBef>
                <a:spcPts val="1200"/>
              </a:spcBef>
            </a:pPr>
            <a:endParaRPr lang="en-US" sz="2000" dirty="0"/>
          </a:p>
          <a:p>
            <a:pPr>
              <a:spcBef>
                <a:spcPts val="1200"/>
              </a:spcBef>
            </a:pPr>
            <a:endParaRPr lang="en-US" sz="2000" dirty="0"/>
          </a:p>
        </p:txBody>
      </p:sp>
      <p:sp>
        <p:nvSpPr>
          <p:cNvPr id="4" name="Slide Number Placeholder 3">
            <a:extLst>
              <a:ext uri="{FF2B5EF4-FFF2-40B4-BE49-F238E27FC236}">
                <a16:creationId xmlns:a16="http://schemas.microsoft.com/office/drawing/2014/main" id="{551E8889-97BD-497F-8097-08F217A83E5A}"/>
              </a:ext>
            </a:extLst>
          </p:cNvPr>
          <p:cNvSpPr>
            <a:spLocks noGrp="1"/>
          </p:cNvSpPr>
          <p:nvPr>
            <p:ph type="sldNum" idx="12"/>
          </p:nvPr>
        </p:nvSpPr>
        <p:spPr>
          <a:xfrm>
            <a:off x="6457950" y="6356351"/>
            <a:ext cx="2057400" cy="365125"/>
          </a:xfrm>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11</a:t>
            </a:fld>
            <a:endParaRPr lang="en-US" sz="1200">
              <a:solidFill>
                <a:srgbClr val="888888"/>
              </a:solidFill>
              <a:ea typeface="Calibri"/>
              <a:cs typeface="Calibri"/>
              <a:sym typeface="Calibri"/>
            </a:endParaRPr>
          </a:p>
        </p:txBody>
      </p:sp>
      <p:pic>
        <p:nvPicPr>
          <p:cNvPr id="5" name="Picture 1">
            <a:extLst>
              <a:ext uri="{FF2B5EF4-FFF2-40B4-BE49-F238E27FC236}">
                <a16:creationId xmlns:a16="http://schemas.microsoft.com/office/drawing/2014/main" id="{BCEB328A-71BC-4E2A-A5D6-0A08576A261D}"/>
              </a:ext>
            </a:extLst>
          </p:cNvPr>
          <p:cNvPicPr>
            <a:picLocks noChangeAspect="1"/>
          </p:cNvPicPr>
          <p:nvPr/>
        </p:nvPicPr>
        <p:blipFill rotWithShape="1">
          <a:blip r:embed="rId3">
            <a:clrChange>
              <a:clrFrom>
                <a:srgbClr val="FFFFFD"/>
              </a:clrFrom>
              <a:clrTo>
                <a:srgbClr val="FFFFFD">
                  <a:alpha val="0"/>
                </a:srgbClr>
              </a:clrTo>
            </a:clrChange>
            <a:extLst>
              <a:ext uri="{28A0092B-C50C-407E-A947-70E740481C1C}">
                <a14:useLocalDpi xmlns:a14="http://schemas.microsoft.com/office/drawing/2010/main" val="0"/>
              </a:ext>
            </a:extLst>
          </a:blip>
          <a:srcRect l="2508" t="2229" b="7748"/>
          <a:stretch/>
        </p:blipFill>
        <p:spPr bwMode="auto">
          <a:xfrm>
            <a:off x="5142894" y="3557999"/>
            <a:ext cx="3581400" cy="2481793"/>
          </a:xfrm>
          <a:prstGeom prst="rect">
            <a:avLst/>
          </a:prstGeom>
          <a:noFill/>
          <a:ln>
            <a:noFill/>
          </a:ln>
          <a:extLst/>
        </p:spPr>
      </p:pic>
      <p:grpSp>
        <p:nvGrpSpPr>
          <p:cNvPr id="6" name="Group 5">
            <a:extLst>
              <a:ext uri="{FF2B5EF4-FFF2-40B4-BE49-F238E27FC236}">
                <a16:creationId xmlns:a16="http://schemas.microsoft.com/office/drawing/2014/main" id="{39E50B98-FD16-49F9-AB39-C7E9E18B61B7}"/>
              </a:ext>
            </a:extLst>
          </p:cNvPr>
          <p:cNvGrpSpPr/>
          <p:nvPr/>
        </p:nvGrpSpPr>
        <p:grpSpPr>
          <a:xfrm>
            <a:off x="2780694" y="5092661"/>
            <a:ext cx="3384885" cy="845121"/>
            <a:chOff x="2345065" y="6363383"/>
            <a:chExt cx="7336446" cy="2162201"/>
          </a:xfrm>
        </p:grpSpPr>
        <p:cxnSp>
          <p:nvCxnSpPr>
            <p:cNvPr id="7" name="Straight Connector 6">
              <a:extLst>
                <a:ext uri="{FF2B5EF4-FFF2-40B4-BE49-F238E27FC236}">
                  <a16:creationId xmlns:a16="http://schemas.microsoft.com/office/drawing/2014/main" id="{901850F8-B491-4505-BD54-E1F14DF527AE}"/>
                </a:ext>
              </a:extLst>
            </p:cNvPr>
            <p:cNvCxnSpPr>
              <a:cxnSpLocks/>
              <a:endCxn id="8" idx="3"/>
            </p:cNvCxnSpPr>
            <p:nvPr/>
          </p:nvCxnSpPr>
          <p:spPr>
            <a:xfrm flipH="1">
              <a:off x="6025032" y="6363386"/>
              <a:ext cx="3656479" cy="1081099"/>
            </a:xfrm>
            <a:prstGeom prst="lin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2456D5B-6253-4C5D-A204-CBEDBD6D4A80}"/>
                </a:ext>
              </a:extLst>
            </p:cNvPr>
            <p:cNvSpPr/>
            <p:nvPr/>
          </p:nvSpPr>
          <p:spPr>
            <a:xfrm>
              <a:off x="2345065" y="6363383"/>
              <a:ext cx="3679967" cy="2162201"/>
            </a:xfrm>
            <a:prstGeom prst="rect">
              <a:avLst/>
            </a:prstGeom>
            <a:solidFill>
              <a:schemeClr val="tx1">
                <a:lumMod val="85000"/>
                <a:lumOff val="1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mj-lt"/>
                </a:rPr>
                <a:t>Visible and Near Infrared (VNIR)</a:t>
              </a:r>
              <a:br>
                <a:rPr lang="en-US" sz="1600" dirty="0">
                  <a:latin typeface="+mj-lt"/>
                </a:rPr>
              </a:br>
              <a:r>
                <a:rPr lang="en-US" sz="1600" dirty="0">
                  <a:latin typeface="+mj-lt"/>
                </a:rPr>
                <a:t>15 m resolution</a:t>
              </a:r>
            </a:p>
          </p:txBody>
        </p:sp>
      </p:grpSp>
      <p:grpSp>
        <p:nvGrpSpPr>
          <p:cNvPr id="9" name="Group 8">
            <a:extLst>
              <a:ext uri="{FF2B5EF4-FFF2-40B4-BE49-F238E27FC236}">
                <a16:creationId xmlns:a16="http://schemas.microsoft.com/office/drawing/2014/main" id="{D54ADCCB-D3BC-4963-BBA3-82E835A3231B}"/>
              </a:ext>
            </a:extLst>
          </p:cNvPr>
          <p:cNvGrpSpPr/>
          <p:nvPr/>
        </p:nvGrpSpPr>
        <p:grpSpPr>
          <a:xfrm>
            <a:off x="4152295" y="3829993"/>
            <a:ext cx="2309090" cy="1043012"/>
            <a:chOff x="1180959" y="881162"/>
            <a:chExt cx="2660123" cy="2322773"/>
          </a:xfrm>
        </p:grpSpPr>
        <p:cxnSp>
          <p:nvCxnSpPr>
            <p:cNvPr id="10" name="Straight Connector 9">
              <a:extLst>
                <a:ext uri="{FF2B5EF4-FFF2-40B4-BE49-F238E27FC236}">
                  <a16:creationId xmlns:a16="http://schemas.microsoft.com/office/drawing/2014/main" id="{65729A09-D6E7-4121-9735-5E4FF332B5D0}"/>
                </a:ext>
              </a:extLst>
            </p:cNvPr>
            <p:cNvCxnSpPr/>
            <p:nvPr/>
          </p:nvCxnSpPr>
          <p:spPr>
            <a:xfrm flipH="1" flipV="1">
              <a:off x="2196512" y="2570778"/>
              <a:ext cx="1644570" cy="63315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68B4FBC-0B3A-4FD6-B697-657E6A4B97F6}"/>
                </a:ext>
              </a:extLst>
            </p:cNvPr>
            <p:cNvSpPr/>
            <p:nvPr/>
          </p:nvSpPr>
          <p:spPr>
            <a:xfrm>
              <a:off x="1180959" y="881162"/>
              <a:ext cx="1931119" cy="1772460"/>
            </a:xfrm>
            <a:prstGeom prst="rect">
              <a:avLst/>
            </a:prstGeom>
            <a:solidFill>
              <a:schemeClr val="tx1">
                <a:lumMod val="85000"/>
                <a:lumOff val="1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mj-lt"/>
                </a:rPr>
                <a:t>Shortwave Infrared (SWIR)</a:t>
              </a:r>
            </a:p>
            <a:p>
              <a:r>
                <a:rPr lang="en-US" sz="1600" dirty="0">
                  <a:latin typeface="+mj-lt"/>
                </a:rPr>
                <a:t>30 m resolution</a:t>
              </a:r>
            </a:p>
          </p:txBody>
        </p:sp>
      </p:grpSp>
      <p:grpSp>
        <p:nvGrpSpPr>
          <p:cNvPr id="12" name="Group 11">
            <a:extLst>
              <a:ext uri="{FF2B5EF4-FFF2-40B4-BE49-F238E27FC236}">
                <a16:creationId xmlns:a16="http://schemas.microsoft.com/office/drawing/2014/main" id="{C4A0257B-9884-4B04-8E63-6606064C7D1F}"/>
              </a:ext>
            </a:extLst>
          </p:cNvPr>
          <p:cNvGrpSpPr/>
          <p:nvPr/>
        </p:nvGrpSpPr>
        <p:grpSpPr>
          <a:xfrm>
            <a:off x="6560133" y="3825533"/>
            <a:ext cx="2262909" cy="804226"/>
            <a:chOff x="6983250" y="4920156"/>
            <a:chExt cx="4904659" cy="2057572"/>
          </a:xfrm>
        </p:grpSpPr>
        <p:cxnSp>
          <p:nvCxnSpPr>
            <p:cNvPr id="13" name="Straight Connector 12">
              <a:extLst>
                <a:ext uri="{FF2B5EF4-FFF2-40B4-BE49-F238E27FC236}">
                  <a16:creationId xmlns:a16="http://schemas.microsoft.com/office/drawing/2014/main" id="{CB4759E5-533A-4476-9770-6C4EB48D89FC}"/>
                </a:ext>
              </a:extLst>
            </p:cNvPr>
            <p:cNvCxnSpPr>
              <a:cxnSpLocks/>
              <a:endCxn id="14" idx="1"/>
            </p:cNvCxnSpPr>
            <p:nvPr/>
          </p:nvCxnSpPr>
          <p:spPr>
            <a:xfrm flipV="1">
              <a:off x="6983250" y="5863963"/>
              <a:ext cx="1278171" cy="11137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F37A8DA-15F8-4C67-9727-50595B451B5D}"/>
                </a:ext>
              </a:extLst>
            </p:cNvPr>
            <p:cNvSpPr/>
            <p:nvPr/>
          </p:nvSpPr>
          <p:spPr>
            <a:xfrm>
              <a:off x="8261421" y="4920156"/>
              <a:ext cx="3626488" cy="1887611"/>
            </a:xfrm>
            <a:prstGeom prst="rect">
              <a:avLst/>
            </a:prstGeom>
            <a:solidFill>
              <a:schemeClr val="tx1">
                <a:lumMod val="85000"/>
                <a:lumOff val="1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mj-lt"/>
                </a:rPr>
                <a:t>Thermal Infrared (TIR)</a:t>
              </a:r>
            </a:p>
            <a:p>
              <a:r>
                <a:rPr lang="en-US" sz="1600" dirty="0">
                  <a:latin typeface="+mj-lt"/>
                </a:rPr>
                <a:t>90 m resolution</a:t>
              </a:r>
            </a:p>
          </p:txBody>
        </p:sp>
      </p:grpSp>
      <p:sp>
        <p:nvSpPr>
          <p:cNvPr id="17" name="TextBox 16">
            <a:extLst>
              <a:ext uri="{FF2B5EF4-FFF2-40B4-BE49-F238E27FC236}">
                <a16:creationId xmlns:a16="http://schemas.microsoft.com/office/drawing/2014/main" id="{A4CB200E-0B01-4AFE-844C-C93C16A49078}"/>
              </a:ext>
            </a:extLst>
          </p:cNvPr>
          <p:cNvSpPr txBox="1"/>
          <p:nvPr/>
        </p:nvSpPr>
        <p:spPr>
          <a:xfrm>
            <a:off x="-1" y="6452942"/>
            <a:ext cx="8191948" cy="353943"/>
          </a:xfrm>
          <a:prstGeom prst="rect">
            <a:avLst/>
          </a:prstGeom>
          <a:noFill/>
        </p:spPr>
        <p:txBody>
          <a:bodyPr wrap="square" rtlCol="0">
            <a:spAutoFit/>
          </a:bodyPr>
          <a:lstStyle/>
          <a:p>
            <a:r>
              <a:rPr lang="en-US" sz="1700" dirty="0"/>
              <a:t>For more information on ASTER: </a:t>
            </a:r>
            <a:r>
              <a:rPr lang="en-US" sz="1700" dirty="0">
                <a:hlinkClick r:id="rId4"/>
              </a:rPr>
              <a:t>https://lpdaac.usgs.gov/dataset_discovery/aster/</a:t>
            </a:r>
            <a:r>
              <a:rPr lang="en-US" sz="1700" dirty="0"/>
              <a:t>  </a:t>
            </a:r>
          </a:p>
        </p:txBody>
      </p:sp>
    </p:spTree>
    <p:extLst>
      <p:ext uri="{BB962C8B-B14F-4D97-AF65-F5344CB8AC3E}">
        <p14:creationId xmlns:p14="http://schemas.microsoft.com/office/powerpoint/2010/main" val="398328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EE16-5892-49E2-B28A-78F42D7C869C}"/>
              </a:ext>
            </a:extLst>
          </p:cNvPr>
          <p:cNvSpPr>
            <a:spLocks noGrp="1"/>
          </p:cNvSpPr>
          <p:nvPr>
            <p:ph type="title"/>
          </p:nvPr>
        </p:nvSpPr>
        <p:spPr>
          <a:xfrm>
            <a:off x="457200" y="15147"/>
            <a:ext cx="7886700" cy="1325562"/>
          </a:xfrm>
        </p:spPr>
        <p:txBody>
          <a:bodyPr anchor="t"/>
          <a:lstStyle/>
          <a:p>
            <a:r>
              <a:rPr lang="en-US" sz="3600" dirty="0"/>
              <a:t>NASA </a:t>
            </a:r>
            <a:r>
              <a:rPr lang="en-US" sz="3600" dirty="0" err="1"/>
              <a:t>MEaSUREs</a:t>
            </a:r>
            <a:r>
              <a:rPr lang="en-US" sz="3600" dirty="0"/>
              <a:t>: </a:t>
            </a:r>
            <a:r>
              <a:rPr lang="en-US" sz="2400" dirty="0"/>
              <a:t>Making Earth Science Data Records for Use in Research Environments</a:t>
            </a:r>
            <a:endParaRPr lang="en-US" dirty="0"/>
          </a:p>
        </p:txBody>
      </p:sp>
      <p:sp>
        <p:nvSpPr>
          <p:cNvPr id="4" name="Slide Number Placeholder 3">
            <a:extLst>
              <a:ext uri="{FF2B5EF4-FFF2-40B4-BE49-F238E27FC236}">
                <a16:creationId xmlns:a16="http://schemas.microsoft.com/office/drawing/2014/main" id="{72B71906-B9FA-4FAB-8B6A-E108E0DC763D}"/>
              </a:ext>
            </a:extLst>
          </p:cNvPr>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12</a:t>
            </a:fld>
            <a:endParaRPr lang="en-US" sz="1200">
              <a:solidFill>
                <a:srgbClr val="888888"/>
              </a:solidFill>
              <a:ea typeface="Calibri"/>
              <a:cs typeface="Calibri"/>
              <a:sym typeface="Calibri"/>
            </a:endParaRPr>
          </a:p>
        </p:txBody>
      </p:sp>
      <p:graphicFrame>
        <p:nvGraphicFramePr>
          <p:cNvPr id="7" name="Diagram 6">
            <a:extLst>
              <a:ext uri="{FF2B5EF4-FFF2-40B4-BE49-F238E27FC236}">
                <a16:creationId xmlns:a16="http://schemas.microsoft.com/office/drawing/2014/main" id="{955349E8-78C6-4353-96D2-FA9FE669ABFB}"/>
              </a:ext>
            </a:extLst>
          </p:cNvPr>
          <p:cNvGraphicFramePr/>
          <p:nvPr>
            <p:extLst>
              <p:ext uri="{D42A27DB-BD31-4B8C-83A1-F6EECF244321}">
                <p14:modId xmlns:p14="http://schemas.microsoft.com/office/powerpoint/2010/main" val="3014780503"/>
              </p:ext>
            </p:extLst>
          </p:nvPr>
        </p:nvGraphicFramePr>
        <p:xfrm>
          <a:off x="55080" y="716098"/>
          <a:ext cx="7304184" cy="4869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FBADB84E-68A7-4D19-B135-91B0CD9AE02F}"/>
              </a:ext>
            </a:extLst>
          </p:cNvPr>
          <p:cNvSpPr/>
          <p:nvPr/>
        </p:nvSpPr>
        <p:spPr>
          <a:xfrm>
            <a:off x="6160491" y="4208232"/>
            <a:ext cx="2778325" cy="400110"/>
          </a:xfrm>
          <a:prstGeom prst="rect">
            <a:avLst/>
          </a:prstGeom>
        </p:spPr>
        <p:txBody>
          <a:bodyPr wrap="none">
            <a:spAutoFit/>
          </a:bodyPr>
          <a:lstStyle/>
          <a:p>
            <a:r>
              <a:rPr lang="en-US" sz="2000" b="1" dirty="0"/>
              <a:t>Community Products</a:t>
            </a:r>
          </a:p>
        </p:txBody>
      </p:sp>
      <p:graphicFrame>
        <p:nvGraphicFramePr>
          <p:cNvPr id="9" name="Content Placeholder 4">
            <a:extLst>
              <a:ext uri="{FF2B5EF4-FFF2-40B4-BE49-F238E27FC236}">
                <a16:creationId xmlns:a16="http://schemas.microsoft.com/office/drawing/2014/main" id="{D586C2CF-52F3-4CF0-9522-4E6619F678E2}"/>
              </a:ext>
            </a:extLst>
          </p:cNvPr>
          <p:cNvGraphicFramePr>
            <a:graphicFrameLocks/>
          </p:cNvGraphicFramePr>
          <p:nvPr>
            <p:extLst>
              <p:ext uri="{D42A27DB-BD31-4B8C-83A1-F6EECF244321}">
                <p14:modId xmlns:p14="http://schemas.microsoft.com/office/powerpoint/2010/main" val="1782941153"/>
              </p:ext>
            </p:extLst>
          </p:nvPr>
        </p:nvGraphicFramePr>
        <p:xfrm>
          <a:off x="6102883" y="4597325"/>
          <a:ext cx="2569231" cy="170394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18412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8CE8-33C5-4E4A-85B9-A0E3A128E236}"/>
              </a:ext>
            </a:extLst>
          </p:cNvPr>
          <p:cNvSpPr>
            <a:spLocks noGrp="1"/>
          </p:cNvSpPr>
          <p:nvPr>
            <p:ph type="title"/>
          </p:nvPr>
        </p:nvSpPr>
        <p:spPr>
          <a:xfrm>
            <a:off x="457200" y="127000"/>
            <a:ext cx="7886700" cy="711965"/>
          </a:xfrm>
        </p:spPr>
        <p:txBody>
          <a:bodyPr anchor="t"/>
          <a:lstStyle/>
          <a:p>
            <a:r>
              <a:rPr lang="en-US" sz="3600" dirty="0"/>
              <a:t>New and Incoming Products</a:t>
            </a:r>
          </a:p>
        </p:txBody>
      </p:sp>
      <p:sp>
        <p:nvSpPr>
          <p:cNvPr id="3" name="Text Placeholder 2">
            <a:extLst>
              <a:ext uri="{FF2B5EF4-FFF2-40B4-BE49-F238E27FC236}">
                <a16:creationId xmlns:a16="http://schemas.microsoft.com/office/drawing/2014/main" id="{4E80B6D6-2D5A-4915-A78D-9390F65B34B1}"/>
              </a:ext>
            </a:extLst>
          </p:cNvPr>
          <p:cNvSpPr>
            <a:spLocks noGrp="1"/>
          </p:cNvSpPr>
          <p:nvPr>
            <p:ph type="body" idx="1"/>
          </p:nvPr>
        </p:nvSpPr>
        <p:spPr>
          <a:xfrm>
            <a:off x="431801" y="778697"/>
            <a:ext cx="8712200" cy="6007540"/>
          </a:xfrm>
        </p:spPr>
        <p:txBody>
          <a:bodyPr/>
          <a:lstStyle/>
          <a:p>
            <a:r>
              <a:rPr lang="en-US" dirty="0"/>
              <a:t>ECOSTRESS: </a:t>
            </a:r>
            <a:r>
              <a:rPr lang="en-US" sz="2000" dirty="0"/>
              <a:t>Ecosystem Spaceborne Thermal Radiometer Experiment on the Space Station</a:t>
            </a:r>
          </a:p>
          <a:p>
            <a:r>
              <a:rPr lang="en-US" sz="2000" dirty="0"/>
              <a:t>GEDI: Global Ecosystem Dynamics Investigation full waveform LIDAR</a:t>
            </a:r>
          </a:p>
          <a:p>
            <a:r>
              <a:rPr lang="en-US" sz="2000" dirty="0"/>
              <a:t>ASTER GDEM V3</a:t>
            </a:r>
          </a:p>
          <a:p>
            <a:r>
              <a:rPr lang="en-US" sz="2000" dirty="0"/>
              <a:t>GWELD: Global WELD</a:t>
            </a:r>
          </a:p>
          <a:p>
            <a:r>
              <a:rPr lang="en-US" sz="2000" dirty="0"/>
              <a:t>MODIS Version 6.1</a:t>
            </a:r>
          </a:p>
          <a:p>
            <a:r>
              <a:rPr lang="en-US" sz="2000" dirty="0"/>
              <a:t>Additional VIIRS Products:</a:t>
            </a:r>
          </a:p>
          <a:p>
            <a:pPr lvl="1"/>
            <a:r>
              <a:rPr lang="en-US" sz="1400" dirty="0"/>
              <a:t> Land Surface Temperature</a:t>
            </a:r>
          </a:p>
          <a:p>
            <a:pPr lvl="1"/>
            <a:r>
              <a:rPr lang="en-US" sz="1400" dirty="0"/>
              <a:t> BRDF/Albedo</a:t>
            </a:r>
          </a:p>
          <a:p>
            <a:pPr lvl="1"/>
            <a:r>
              <a:rPr lang="en-US" sz="1400" dirty="0"/>
              <a:t> Burned Area</a:t>
            </a:r>
          </a:p>
          <a:p>
            <a:pPr lvl="1"/>
            <a:r>
              <a:rPr lang="en-US" sz="1400" dirty="0"/>
              <a:t> Land Cover Type</a:t>
            </a:r>
            <a:endParaRPr lang="en-US" sz="1400" dirty="0">
              <a:latin typeface="+mj-lt"/>
            </a:endParaRPr>
          </a:p>
          <a:p>
            <a:r>
              <a:rPr lang="en-US" sz="2000" dirty="0"/>
              <a:t>NASADEM: NASA Digital Elevation Model</a:t>
            </a:r>
          </a:p>
          <a:p>
            <a:r>
              <a:rPr lang="en-US" sz="2000" dirty="0"/>
              <a:t>G-</a:t>
            </a:r>
            <a:r>
              <a:rPr lang="en-US" sz="2000" dirty="0" err="1"/>
              <a:t>LiHT</a:t>
            </a:r>
            <a:r>
              <a:rPr lang="en-US" sz="2000" dirty="0"/>
              <a:t>: Goddard’s LiDAR, Hyperspectral &amp; Thermal Imager </a:t>
            </a:r>
            <a:endParaRPr lang="en-US" sz="1400" dirty="0">
              <a:latin typeface="+mj-lt"/>
            </a:endParaRPr>
          </a:p>
          <a:p>
            <a:pPr marL="609600" lvl="1" indent="0">
              <a:buNone/>
            </a:pPr>
            <a:endParaRPr lang="en-US" sz="1800" dirty="0">
              <a:latin typeface="+mj-lt"/>
            </a:endParaRPr>
          </a:p>
        </p:txBody>
      </p:sp>
      <p:sp>
        <p:nvSpPr>
          <p:cNvPr id="4" name="Slide Number Placeholder 3">
            <a:extLst>
              <a:ext uri="{FF2B5EF4-FFF2-40B4-BE49-F238E27FC236}">
                <a16:creationId xmlns:a16="http://schemas.microsoft.com/office/drawing/2014/main" id="{3BDB6B15-276B-4517-B31A-BEE181A76F5A}"/>
              </a:ext>
            </a:extLst>
          </p:cNvPr>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13</a:t>
            </a:fld>
            <a:endParaRPr lang="en-US" sz="1200">
              <a:solidFill>
                <a:srgbClr val="888888"/>
              </a:solidFill>
              <a:ea typeface="Calibri"/>
              <a:cs typeface="Calibri"/>
              <a:sym typeface="Calibri"/>
            </a:endParaRPr>
          </a:p>
        </p:txBody>
      </p:sp>
    </p:spTree>
    <p:extLst>
      <p:ext uri="{BB962C8B-B14F-4D97-AF65-F5344CB8AC3E}">
        <p14:creationId xmlns:p14="http://schemas.microsoft.com/office/powerpoint/2010/main" val="3221576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4CC4-9960-4201-A490-79D448F91FC7}"/>
              </a:ext>
            </a:extLst>
          </p:cNvPr>
          <p:cNvSpPr>
            <a:spLocks noGrp="1"/>
          </p:cNvSpPr>
          <p:nvPr>
            <p:ph type="title"/>
          </p:nvPr>
        </p:nvSpPr>
        <p:spPr>
          <a:xfrm>
            <a:off x="0" y="26164"/>
            <a:ext cx="9144000" cy="976371"/>
          </a:xfrm>
        </p:spPr>
        <p:txBody>
          <a:bodyPr anchor="t"/>
          <a:lstStyle/>
          <a:p>
            <a:r>
              <a:rPr lang="en-US" sz="3600" dirty="0"/>
              <a:t>Feeling overwhelmed by all of the data?</a:t>
            </a:r>
          </a:p>
        </p:txBody>
      </p:sp>
      <p:sp>
        <p:nvSpPr>
          <p:cNvPr id="4" name="Slide Number Placeholder 3">
            <a:extLst>
              <a:ext uri="{FF2B5EF4-FFF2-40B4-BE49-F238E27FC236}">
                <a16:creationId xmlns:a16="http://schemas.microsoft.com/office/drawing/2014/main" id="{BBF9C5C4-C174-4164-9C6F-53DAE56EEDF5}"/>
              </a:ext>
            </a:extLst>
          </p:cNvPr>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14</a:t>
            </a:fld>
            <a:endParaRPr lang="en-US" sz="1200">
              <a:solidFill>
                <a:srgbClr val="888888"/>
              </a:solidFill>
              <a:ea typeface="Calibri"/>
              <a:cs typeface="Calibri"/>
              <a:sym typeface="Calibri"/>
            </a:endParaRPr>
          </a:p>
        </p:txBody>
      </p:sp>
      <p:sp>
        <p:nvSpPr>
          <p:cNvPr id="7" name="TextBox 6">
            <a:extLst>
              <a:ext uri="{FF2B5EF4-FFF2-40B4-BE49-F238E27FC236}">
                <a16:creationId xmlns:a16="http://schemas.microsoft.com/office/drawing/2014/main" id="{D21BE3B3-A91E-43D3-AFCA-96B7A98671B3}"/>
              </a:ext>
            </a:extLst>
          </p:cNvPr>
          <p:cNvSpPr txBox="1"/>
          <p:nvPr/>
        </p:nvSpPr>
        <p:spPr>
          <a:xfrm>
            <a:off x="2194422" y="1634070"/>
            <a:ext cx="1322024" cy="523220"/>
          </a:xfrm>
          <a:prstGeom prst="rect">
            <a:avLst/>
          </a:prstGeom>
          <a:noFill/>
        </p:spPr>
        <p:txBody>
          <a:bodyPr wrap="square" rtlCol="0">
            <a:spAutoFit/>
          </a:bodyPr>
          <a:lstStyle/>
          <a:p>
            <a:r>
              <a:rPr lang="en-US" sz="2800" b="1" dirty="0">
                <a:solidFill>
                  <a:schemeClr val="bg1"/>
                </a:solidFill>
              </a:rPr>
              <a:t>DATA</a:t>
            </a:r>
          </a:p>
        </p:txBody>
      </p:sp>
      <p:sp>
        <p:nvSpPr>
          <p:cNvPr id="8" name="TextBox 7">
            <a:extLst>
              <a:ext uri="{FF2B5EF4-FFF2-40B4-BE49-F238E27FC236}">
                <a16:creationId xmlns:a16="http://schemas.microsoft.com/office/drawing/2014/main" id="{D735AFF9-5EA9-4EE2-9F64-BA4AE4B7D3F5}"/>
              </a:ext>
            </a:extLst>
          </p:cNvPr>
          <p:cNvSpPr txBox="1"/>
          <p:nvPr/>
        </p:nvSpPr>
        <p:spPr>
          <a:xfrm>
            <a:off x="836823" y="2327475"/>
            <a:ext cx="1322024" cy="523220"/>
          </a:xfrm>
          <a:prstGeom prst="rect">
            <a:avLst/>
          </a:prstGeom>
          <a:noFill/>
        </p:spPr>
        <p:txBody>
          <a:bodyPr wrap="square" rtlCol="0">
            <a:spAutoFit/>
          </a:bodyPr>
          <a:lstStyle/>
          <a:p>
            <a:r>
              <a:rPr lang="en-US" sz="2800" b="1" dirty="0">
                <a:solidFill>
                  <a:schemeClr val="bg1"/>
                </a:solidFill>
              </a:rPr>
              <a:t>DATA</a:t>
            </a:r>
          </a:p>
        </p:txBody>
      </p:sp>
      <p:sp>
        <p:nvSpPr>
          <p:cNvPr id="9" name="TextBox 8">
            <a:extLst>
              <a:ext uri="{FF2B5EF4-FFF2-40B4-BE49-F238E27FC236}">
                <a16:creationId xmlns:a16="http://schemas.microsoft.com/office/drawing/2014/main" id="{C1C95B6D-3092-47B2-975F-35BBF89D4A1E}"/>
              </a:ext>
            </a:extLst>
          </p:cNvPr>
          <p:cNvSpPr txBox="1"/>
          <p:nvPr/>
        </p:nvSpPr>
        <p:spPr>
          <a:xfrm>
            <a:off x="713342" y="3312046"/>
            <a:ext cx="1322024" cy="523220"/>
          </a:xfrm>
          <a:prstGeom prst="rect">
            <a:avLst/>
          </a:prstGeom>
          <a:noFill/>
        </p:spPr>
        <p:txBody>
          <a:bodyPr wrap="square" rtlCol="0">
            <a:spAutoFit/>
          </a:bodyPr>
          <a:lstStyle/>
          <a:p>
            <a:r>
              <a:rPr lang="en-US" sz="2800" b="1" dirty="0">
                <a:solidFill>
                  <a:schemeClr val="bg1"/>
                </a:solidFill>
              </a:rPr>
              <a:t>DATA</a:t>
            </a:r>
          </a:p>
        </p:txBody>
      </p:sp>
      <p:sp>
        <p:nvSpPr>
          <p:cNvPr id="10" name="TextBox 9">
            <a:extLst>
              <a:ext uri="{FF2B5EF4-FFF2-40B4-BE49-F238E27FC236}">
                <a16:creationId xmlns:a16="http://schemas.microsoft.com/office/drawing/2014/main" id="{271DEE36-E23B-40BA-8C19-7DB32C10B9D6}"/>
              </a:ext>
            </a:extLst>
          </p:cNvPr>
          <p:cNvSpPr txBox="1"/>
          <p:nvPr/>
        </p:nvSpPr>
        <p:spPr>
          <a:xfrm>
            <a:off x="175811" y="4373519"/>
            <a:ext cx="1322024" cy="523220"/>
          </a:xfrm>
          <a:prstGeom prst="rect">
            <a:avLst/>
          </a:prstGeom>
          <a:noFill/>
        </p:spPr>
        <p:txBody>
          <a:bodyPr wrap="square" rtlCol="0">
            <a:spAutoFit/>
          </a:bodyPr>
          <a:lstStyle/>
          <a:p>
            <a:r>
              <a:rPr lang="en-US" sz="2800" b="1" dirty="0">
                <a:solidFill>
                  <a:schemeClr val="bg1"/>
                </a:solidFill>
              </a:rPr>
              <a:t>DATA</a:t>
            </a:r>
          </a:p>
        </p:txBody>
      </p:sp>
      <p:sp>
        <p:nvSpPr>
          <p:cNvPr id="11" name="TextBox 10">
            <a:extLst>
              <a:ext uri="{FF2B5EF4-FFF2-40B4-BE49-F238E27FC236}">
                <a16:creationId xmlns:a16="http://schemas.microsoft.com/office/drawing/2014/main" id="{E2CFFF7C-1E41-41CE-BA30-E2EEB7B3AFDB}"/>
              </a:ext>
            </a:extLst>
          </p:cNvPr>
          <p:cNvSpPr txBox="1"/>
          <p:nvPr/>
        </p:nvSpPr>
        <p:spPr>
          <a:xfrm>
            <a:off x="3833870" y="1664268"/>
            <a:ext cx="1322024" cy="523220"/>
          </a:xfrm>
          <a:prstGeom prst="rect">
            <a:avLst/>
          </a:prstGeom>
          <a:noFill/>
        </p:spPr>
        <p:txBody>
          <a:bodyPr wrap="square" rtlCol="0">
            <a:spAutoFit/>
          </a:bodyPr>
          <a:lstStyle/>
          <a:p>
            <a:r>
              <a:rPr lang="en-US" sz="2800" b="1" dirty="0">
                <a:solidFill>
                  <a:schemeClr val="bg1"/>
                </a:solidFill>
              </a:rPr>
              <a:t>DATA</a:t>
            </a:r>
          </a:p>
        </p:txBody>
      </p:sp>
      <p:sp>
        <p:nvSpPr>
          <p:cNvPr id="12" name="TextBox 11">
            <a:extLst>
              <a:ext uri="{FF2B5EF4-FFF2-40B4-BE49-F238E27FC236}">
                <a16:creationId xmlns:a16="http://schemas.microsoft.com/office/drawing/2014/main" id="{E9C9CCB9-4BE3-464A-8624-1BDFFF8ECB20}"/>
              </a:ext>
            </a:extLst>
          </p:cNvPr>
          <p:cNvSpPr txBox="1"/>
          <p:nvPr/>
        </p:nvSpPr>
        <p:spPr>
          <a:xfrm>
            <a:off x="5796938" y="1603873"/>
            <a:ext cx="1322024" cy="523220"/>
          </a:xfrm>
          <a:prstGeom prst="rect">
            <a:avLst/>
          </a:prstGeom>
          <a:noFill/>
        </p:spPr>
        <p:txBody>
          <a:bodyPr wrap="square" rtlCol="0">
            <a:spAutoFit/>
          </a:bodyPr>
          <a:lstStyle/>
          <a:p>
            <a:r>
              <a:rPr lang="en-US" sz="2800" b="1" dirty="0">
                <a:solidFill>
                  <a:schemeClr val="bg1"/>
                </a:solidFill>
              </a:rPr>
              <a:t>DATA</a:t>
            </a:r>
          </a:p>
        </p:txBody>
      </p:sp>
      <p:sp>
        <p:nvSpPr>
          <p:cNvPr id="13" name="TextBox 12">
            <a:extLst>
              <a:ext uri="{FF2B5EF4-FFF2-40B4-BE49-F238E27FC236}">
                <a16:creationId xmlns:a16="http://schemas.microsoft.com/office/drawing/2014/main" id="{271CE01D-B7B2-4943-BDB7-D2AFCF167BD1}"/>
              </a:ext>
            </a:extLst>
          </p:cNvPr>
          <p:cNvSpPr txBox="1"/>
          <p:nvPr/>
        </p:nvSpPr>
        <p:spPr>
          <a:xfrm>
            <a:off x="7402876" y="2573317"/>
            <a:ext cx="1322024" cy="523220"/>
          </a:xfrm>
          <a:prstGeom prst="rect">
            <a:avLst/>
          </a:prstGeom>
          <a:noFill/>
        </p:spPr>
        <p:txBody>
          <a:bodyPr wrap="square" rtlCol="0">
            <a:spAutoFit/>
          </a:bodyPr>
          <a:lstStyle/>
          <a:p>
            <a:r>
              <a:rPr lang="en-US" sz="2800" b="1" dirty="0">
                <a:solidFill>
                  <a:schemeClr val="bg1"/>
                </a:solidFill>
              </a:rPr>
              <a:t>DATA</a:t>
            </a:r>
          </a:p>
        </p:txBody>
      </p:sp>
      <p:sp>
        <p:nvSpPr>
          <p:cNvPr id="14" name="TextBox 13">
            <a:extLst>
              <a:ext uri="{FF2B5EF4-FFF2-40B4-BE49-F238E27FC236}">
                <a16:creationId xmlns:a16="http://schemas.microsoft.com/office/drawing/2014/main" id="{28A269F1-04FC-4913-909B-C89AD1F7F5F5}"/>
              </a:ext>
            </a:extLst>
          </p:cNvPr>
          <p:cNvSpPr txBox="1"/>
          <p:nvPr/>
        </p:nvSpPr>
        <p:spPr>
          <a:xfrm>
            <a:off x="7748530" y="3712693"/>
            <a:ext cx="1322024" cy="523220"/>
          </a:xfrm>
          <a:prstGeom prst="rect">
            <a:avLst/>
          </a:prstGeom>
          <a:noFill/>
        </p:spPr>
        <p:txBody>
          <a:bodyPr wrap="square" rtlCol="0">
            <a:spAutoFit/>
          </a:bodyPr>
          <a:lstStyle/>
          <a:p>
            <a:r>
              <a:rPr lang="en-US" sz="2800" b="1" dirty="0">
                <a:solidFill>
                  <a:schemeClr val="bg1"/>
                </a:solidFill>
              </a:rPr>
              <a:t>DATA</a:t>
            </a:r>
          </a:p>
        </p:txBody>
      </p:sp>
      <p:sp>
        <p:nvSpPr>
          <p:cNvPr id="15" name="TextBox 14">
            <a:extLst>
              <a:ext uri="{FF2B5EF4-FFF2-40B4-BE49-F238E27FC236}">
                <a16:creationId xmlns:a16="http://schemas.microsoft.com/office/drawing/2014/main" id="{E3CAF4B0-54FE-415F-A8F4-870A8DEC23DE}"/>
              </a:ext>
            </a:extLst>
          </p:cNvPr>
          <p:cNvSpPr txBox="1"/>
          <p:nvPr/>
        </p:nvSpPr>
        <p:spPr>
          <a:xfrm>
            <a:off x="4572000" y="4111909"/>
            <a:ext cx="969484" cy="523220"/>
          </a:xfrm>
          <a:prstGeom prst="rect">
            <a:avLst/>
          </a:prstGeom>
          <a:noFill/>
        </p:spPr>
        <p:txBody>
          <a:bodyPr wrap="square" rtlCol="0">
            <a:spAutoFit/>
          </a:bodyPr>
          <a:lstStyle/>
          <a:p>
            <a:r>
              <a:rPr lang="en-US" sz="2800" b="1" dirty="0">
                <a:solidFill>
                  <a:schemeClr val="bg1"/>
                </a:solidFill>
              </a:rPr>
              <a:t>Us</a:t>
            </a:r>
          </a:p>
        </p:txBody>
      </p:sp>
    </p:spTree>
    <p:extLst>
      <p:ext uri="{BB962C8B-B14F-4D97-AF65-F5344CB8AC3E}">
        <p14:creationId xmlns:p14="http://schemas.microsoft.com/office/powerpoint/2010/main" val="295649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140548"/>
            <a:ext cx="8305800" cy="1325562"/>
          </a:xfrm>
        </p:spPr>
        <p:txBody>
          <a:bodyPr/>
          <a:lstStyle/>
          <a:p>
            <a:r>
              <a:rPr lang="en-US" sz="3600" dirty="0">
                <a:solidFill>
                  <a:schemeClr val="tx1"/>
                </a:solidFill>
                <a:effectLst/>
              </a:rPr>
              <a:t>Preparing Data for Scientific Analysis </a:t>
            </a:r>
            <a:endParaRPr lang="en-US" sz="3600" i="1" dirty="0">
              <a:solidFill>
                <a:schemeClr val="tx1"/>
              </a:solidFill>
              <a:effectLst/>
            </a:endParaRPr>
          </a:p>
        </p:txBody>
      </p:sp>
      <p:graphicFrame>
        <p:nvGraphicFramePr>
          <p:cNvPr id="20483" name="Content Placeholder 7"/>
          <p:cNvGraphicFramePr>
            <a:graphicFrameLocks noGrp="1"/>
          </p:cNvGraphicFramePr>
          <p:nvPr>
            <p:ph idx="1"/>
            <p:extLst>
              <p:ext uri="{D42A27DB-BD31-4B8C-83A1-F6EECF244321}">
                <p14:modId xmlns:p14="http://schemas.microsoft.com/office/powerpoint/2010/main" val="653576885"/>
              </p:ext>
            </p:extLst>
          </p:nvPr>
        </p:nvGraphicFramePr>
        <p:xfrm>
          <a:off x="1601788" y="2200275"/>
          <a:ext cx="5980112" cy="3335338"/>
        </p:xfrm>
        <a:graphic>
          <a:graphicData uri="http://schemas.openxmlformats.org/presentationml/2006/ole">
            <mc:AlternateContent xmlns:mc="http://schemas.openxmlformats.org/markup-compatibility/2006">
              <mc:Choice xmlns:v="urn:schemas-microsoft-com:vml" Requires="v">
                <p:oleObj spid="_x0000_s2205" name="Worksheet" r:id="rId4" imgW="7991544" imgH="4457816" progId="Excel.Sheet.8">
                  <p:embed/>
                </p:oleObj>
              </mc:Choice>
              <mc:Fallback>
                <p:oleObj name="Worksheet" r:id="rId4" imgW="7991544" imgH="4457816" progId="Excel.Sheet.8">
                  <p:embed/>
                  <p:pic>
                    <p:nvPicPr>
                      <p:cNvPr id="20483" name="Content Placeholder 7"/>
                      <p:cNvPicPr>
                        <a:picLocks noGrp="1" noChangeArrowheads="1"/>
                      </p:cNvPicPr>
                      <p:nvPr/>
                    </p:nvPicPr>
                    <p:blipFill>
                      <a:blip r:embed="rId5"/>
                      <a:srcRect/>
                      <a:stretch>
                        <a:fillRect/>
                      </a:stretch>
                    </p:blipFill>
                    <p:spPr bwMode="auto">
                      <a:xfrm>
                        <a:off x="1601788" y="2200275"/>
                        <a:ext cx="5980112" cy="333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8" name="TextBox 8"/>
          <p:cNvSpPr txBox="1">
            <a:spLocks noChangeArrowheads="1"/>
          </p:cNvSpPr>
          <p:nvPr/>
        </p:nvSpPr>
        <p:spPr bwMode="auto">
          <a:xfrm>
            <a:off x="391311" y="2266295"/>
            <a:ext cx="28114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eaLnBrk="0" fontAlgn="base" hangingPunct="0">
              <a:spcBef>
                <a:spcPct val="0"/>
              </a:spcBef>
              <a:spcAft>
                <a:spcPct val="0"/>
              </a:spcAft>
              <a:defRPr sz="4000">
                <a:solidFill>
                  <a:schemeClr val="tx1"/>
                </a:solidFill>
                <a:latin typeface="Arial" panose="020B0604020202020204" pitchFamily="34" charset="0"/>
              </a:defRPr>
            </a:lvl6pPr>
            <a:lvl7pPr marL="2971800" indent="-228600" eaLnBrk="0" fontAlgn="base" hangingPunct="0">
              <a:spcBef>
                <a:spcPct val="0"/>
              </a:spcBef>
              <a:spcAft>
                <a:spcPct val="0"/>
              </a:spcAft>
              <a:defRPr sz="4000">
                <a:solidFill>
                  <a:schemeClr val="tx1"/>
                </a:solidFill>
                <a:latin typeface="Arial" panose="020B0604020202020204" pitchFamily="34" charset="0"/>
              </a:defRPr>
            </a:lvl7pPr>
            <a:lvl8pPr marL="3429000" indent="-228600" eaLnBrk="0" fontAlgn="base" hangingPunct="0">
              <a:spcBef>
                <a:spcPct val="0"/>
              </a:spcBef>
              <a:spcAft>
                <a:spcPct val="0"/>
              </a:spcAft>
              <a:defRPr sz="4000">
                <a:solidFill>
                  <a:schemeClr val="tx1"/>
                </a:solidFill>
                <a:latin typeface="Arial" panose="020B0604020202020204" pitchFamily="34" charset="0"/>
              </a:defRPr>
            </a:lvl8pPr>
            <a:lvl9pPr marL="3886200" indent="-228600" eaLnBrk="0" fontAlgn="base" hangingPunct="0">
              <a:spcBef>
                <a:spcPct val="0"/>
              </a:spcBef>
              <a:spcAft>
                <a:spcPct val="0"/>
              </a:spcAft>
              <a:defRPr sz="4000">
                <a:solidFill>
                  <a:schemeClr val="tx1"/>
                </a:solidFill>
                <a:latin typeface="Arial" panose="020B0604020202020204" pitchFamily="34" charset="0"/>
              </a:defRPr>
            </a:lvl9pPr>
          </a:lstStyle>
          <a:p>
            <a:pPr>
              <a:defRPr/>
            </a:pPr>
            <a:r>
              <a:rPr lang="en-US" altLang="en-US" sz="2000" dirty="0"/>
              <a:t>     Analysis &amp; Application of Outputs</a:t>
            </a:r>
          </a:p>
        </p:txBody>
      </p:sp>
      <p:sp>
        <p:nvSpPr>
          <p:cNvPr id="16389" name="TextBox 14"/>
          <p:cNvSpPr txBox="1">
            <a:spLocks noChangeArrowheads="1"/>
          </p:cNvSpPr>
          <p:nvPr/>
        </p:nvSpPr>
        <p:spPr bwMode="auto">
          <a:xfrm>
            <a:off x="5746750" y="2266295"/>
            <a:ext cx="30162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Arial" panose="020B0604020202020204" pitchFamily="34" charset="0"/>
              </a:defRPr>
            </a:lvl1pPr>
            <a:lvl2pPr marL="742950" indent="-285750">
              <a:defRPr sz="4000">
                <a:solidFill>
                  <a:schemeClr val="tx1"/>
                </a:solidFill>
                <a:latin typeface="Arial" panose="020B0604020202020204" pitchFamily="34" charset="0"/>
              </a:defRPr>
            </a:lvl2pPr>
            <a:lvl3pPr marL="1143000" indent="-228600">
              <a:defRPr sz="4000">
                <a:solidFill>
                  <a:schemeClr val="tx1"/>
                </a:solidFill>
                <a:latin typeface="Arial" panose="020B0604020202020204" pitchFamily="34" charset="0"/>
              </a:defRPr>
            </a:lvl3pPr>
            <a:lvl4pPr marL="1600200" indent="-228600">
              <a:defRPr sz="4000">
                <a:solidFill>
                  <a:schemeClr val="tx1"/>
                </a:solidFill>
                <a:latin typeface="Arial" panose="020B0604020202020204" pitchFamily="34" charset="0"/>
              </a:defRPr>
            </a:lvl4pPr>
            <a:lvl5pPr marL="2057400" indent="-228600">
              <a:defRPr sz="4000">
                <a:solidFill>
                  <a:schemeClr val="tx1"/>
                </a:solidFill>
                <a:latin typeface="Arial" panose="020B0604020202020204" pitchFamily="34" charset="0"/>
              </a:defRPr>
            </a:lvl5pPr>
            <a:lvl6pPr marL="2514600" indent="-228600" eaLnBrk="0" fontAlgn="base" hangingPunct="0">
              <a:spcBef>
                <a:spcPct val="0"/>
              </a:spcBef>
              <a:spcAft>
                <a:spcPct val="0"/>
              </a:spcAft>
              <a:defRPr sz="4000">
                <a:solidFill>
                  <a:schemeClr val="tx1"/>
                </a:solidFill>
                <a:latin typeface="Arial" panose="020B0604020202020204" pitchFamily="34" charset="0"/>
              </a:defRPr>
            </a:lvl6pPr>
            <a:lvl7pPr marL="2971800" indent="-228600" eaLnBrk="0" fontAlgn="base" hangingPunct="0">
              <a:spcBef>
                <a:spcPct val="0"/>
              </a:spcBef>
              <a:spcAft>
                <a:spcPct val="0"/>
              </a:spcAft>
              <a:defRPr sz="4000">
                <a:solidFill>
                  <a:schemeClr val="tx1"/>
                </a:solidFill>
                <a:latin typeface="Arial" panose="020B0604020202020204" pitchFamily="34" charset="0"/>
              </a:defRPr>
            </a:lvl7pPr>
            <a:lvl8pPr marL="3429000" indent="-228600" eaLnBrk="0" fontAlgn="base" hangingPunct="0">
              <a:spcBef>
                <a:spcPct val="0"/>
              </a:spcBef>
              <a:spcAft>
                <a:spcPct val="0"/>
              </a:spcAft>
              <a:defRPr sz="4000">
                <a:solidFill>
                  <a:schemeClr val="tx1"/>
                </a:solidFill>
                <a:latin typeface="Arial" panose="020B0604020202020204" pitchFamily="34" charset="0"/>
              </a:defRPr>
            </a:lvl8pPr>
            <a:lvl9pPr marL="3886200" indent="-228600" eaLnBrk="0" fontAlgn="base" hangingPunct="0">
              <a:spcBef>
                <a:spcPct val="0"/>
              </a:spcBef>
              <a:spcAft>
                <a:spcPct val="0"/>
              </a:spcAft>
              <a:defRPr sz="4000">
                <a:solidFill>
                  <a:schemeClr val="tx1"/>
                </a:solidFill>
                <a:latin typeface="Arial" panose="020B0604020202020204" pitchFamily="34" charset="0"/>
              </a:defRPr>
            </a:lvl9pPr>
          </a:lstStyle>
          <a:p>
            <a:pPr>
              <a:defRPr/>
            </a:pPr>
            <a:r>
              <a:rPr lang="en-US" altLang="en-US" sz="2000" dirty="0"/>
              <a:t>Searching, Collecting &amp; Processing</a:t>
            </a:r>
          </a:p>
        </p:txBody>
      </p:sp>
      <p:cxnSp>
        <p:nvCxnSpPr>
          <p:cNvPr id="12" name="Straight Connector 11"/>
          <p:cNvCxnSpPr/>
          <p:nvPr/>
        </p:nvCxnSpPr>
        <p:spPr>
          <a:xfrm>
            <a:off x="2971800" y="2935288"/>
            <a:ext cx="628650" cy="0"/>
          </a:xfrm>
          <a:prstGeom prst="line">
            <a:avLst/>
          </a:prstGeom>
          <a:ln cap="sq">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081954" y="2566439"/>
            <a:ext cx="628650" cy="0"/>
          </a:xfrm>
          <a:prstGeom prst="line">
            <a:avLst/>
          </a:prstGeom>
          <a:ln cap="sq">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0488" name="TextBox 2"/>
          <p:cNvSpPr txBox="1">
            <a:spLocks noChangeArrowheads="1"/>
          </p:cNvSpPr>
          <p:nvPr/>
        </p:nvSpPr>
        <p:spPr bwMode="auto">
          <a:xfrm>
            <a:off x="3864486" y="3544778"/>
            <a:ext cx="13388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3600" dirty="0">
                <a:latin typeface="Arial" panose="020B0604020202020204" pitchFamily="34" charset="0"/>
              </a:rPr>
              <a:t>80/20</a:t>
            </a:r>
          </a:p>
        </p:txBody>
      </p:sp>
    </p:spTree>
    <p:extLst>
      <p:ext uri="{BB962C8B-B14F-4D97-AF65-F5344CB8AC3E}">
        <p14:creationId xmlns:p14="http://schemas.microsoft.com/office/powerpoint/2010/main" val="2917810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4552"/>
            <a:ext cx="2173045" cy="2216081"/>
          </a:xfrm>
        </p:spPr>
        <p:txBody>
          <a:bodyPr anchor="t"/>
          <a:lstStyle/>
          <a:p>
            <a:r>
              <a:rPr lang="en-US" sz="2000" dirty="0">
                <a:solidFill>
                  <a:srgbClr val="FF0000"/>
                </a:solidFill>
              </a:rPr>
              <a:t>App</a:t>
            </a:r>
            <a:r>
              <a:rPr lang="en-US" sz="2000" dirty="0"/>
              <a:t>lication for </a:t>
            </a:r>
            <a:br>
              <a:rPr lang="en-US" sz="2000" dirty="0"/>
            </a:br>
            <a:r>
              <a:rPr lang="en-US" sz="2000" dirty="0">
                <a:solidFill>
                  <a:srgbClr val="FF0000"/>
                </a:solidFill>
              </a:rPr>
              <a:t>E</a:t>
            </a:r>
            <a:r>
              <a:rPr lang="en-US" sz="2000" dirty="0"/>
              <a:t>xtracting and </a:t>
            </a:r>
            <a:br>
              <a:rPr lang="en-US" sz="2000" dirty="0"/>
            </a:br>
            <a:r>
              <a:rPr lang="en-US" sz="2000" dirty="0">
                <a:solidFill>
                  <a:srgbClr val="FF0000"/>
                </a:solidFill>
              </a:rPr>
              <a:t>E</a:t>
            </a:r>
            <a:r>
              <a:rPr lang="en-US" sz="2000" dirty="0"/>
              <a:t>xploring </a:t>
            </a:r>
            <a:br>
              <a:rPr lang="en-US" sz="2000" dirty="0"/>
            </a:br>
            <a:r>
              <a:rPr lang="en-US" sz="2000" dirty="0">
                <a:solidFill>
                  <a:srgbClr val="FF0000"/>
                </a:solidFill>
              </a:rPr>
              <a:t>A</a:t>
            </a:r>
            <a:r>
              <a:rPr lang="en-US" sz="2000" dirty="0"/>
              <a:t>nalysis </a:t>
            </a:r>
            <a:br>
              <a:rPr lang="en-US" sz="2000" dirty="0"/>
            </a:br>
            <a:r>
              <a:rPr lang="en-US" sz="2000" dirty="0">
                <a:solidFill>
                  <a:srgbClr val="FF0000"/>
                </a:solidFill>
              </a:rPr>
              <a:t>R</a:t>
            </a:r>
            <a:r>
              <a:rPr lang="en-US" sz="2000" dirty="0"/>
              <a:t>eady </a:t>
            </a:r>
            <a:br>
              <a:rPr lang="en-US" sz="2000" dirty="0"/>
            </a:br>
            <a:r>
              <a:rPr lang="en-US" sz="2000" dirty="0">
                <a:solidFill>
                  <a:srgbClr val="FF0000"/>
                </a:solidFill>
              </a:rPr>
              <a:t>S</a:t>
            </a:r>
            <a:r>
              <a:rPr lang="en-US" sz="2000" dirty="0"/>
              <a:t>amples</a:t>
            </a:r>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16</a:t>
            </a:fld>
            <a:endParaRPr lang="en-US" sz="1200">
              <a:solidFill>
                <a:srgbClr val="888888"/>
              </a:solidFill>
              <a:ea typeface="Calibri"/>
              <a:cs typeface="Calibri"/>
              <a:sym typeface="Calibri"/>
            </a:endParaRPr>
          </a:p>
        </p:txBody>
      </p:sp>
      <p:sp>
        <p:nvSpPr>
          <p:cNvPr id="6" name="Rectangle 5">
            <a:extLst>
              <a:ext uri="{FF2B5EF4-FFF2-40B4-BE49-F238E27FC236}">
                <a16:creationId xmlns:a16="http://schemas.microsoft.com/office/drawing/2014/main" id="{B21534D8-FC4A-4C49-89F2-DF0AC1872580}"/>
              </a:ext>
            </a:extLst>
          </p:cNvPr>
          <p:cNvSpPr/>
          <p:nvPr/>
        </p:nvSpPr>
        <p:spPr>
          <a:xfrm>
            <a:off x="0" y="5414828"/>
            <a:ext cx="9144000" cy="898491"/>
          </a:xfrm>
          <a:prstGeom prst="rect">
            <a:avLst/>
          </a:prstGeom>
        </p:spPr>
        <p:txBody>
          <a:bodyPr wrap="square">
            <a:noAutofit/>
          </a:bodyPr>
          <a:lstStyle/>
          <a:p>
            <a:r>
              <a:rPr lang="en-US" altLang="en-US" sz="1800" dirty="0">
                <a:solidFill>
                  <a:schemeClr val="tx1"/>
                </a:solidFill>
                <a:ea typeface="ＭＳ Ｐゴシック" panose="020B0600070205080204" pitchFamily="34" charset="-128"/>
              </a:rPr>
              <a:t>Web application interface for accessing, processing, and visualizing</a:t>
            </a:r>
            <a:r>
              <a:rPr lang="en-US" altLang="ja-JP" sz="1800" dirty="0">
                <a:solidFill>
                  <a:schemeClr val="tx1"/>
                </a:solidFill>
                <a:ea typeface="ＭＳ Ｐゴシック" panose="020B0600070205080204" pitchFamily="34" charset="-128"/>
              </a:rPr>
              <a:t> geospatial data products that addresses data challenges by…</a:t>
            </a:r>
          </a:p>
          <a:p>
            <a:endParaRPr lang="en-US" altLang="ja-JP" sz="1800" dirty="0">
              <a:solidFill>
                <a:schemeClr val="tx1"/>
              </a:solidFill>
              <a:ea typeface="ＭＳ Ｐゴシック" panose="020B0600070205080204" pitchFamily="34" charset="-128"/>
            </a:endParaRPr>
          </a:p>
          <a:p>
            <a:endParaRPr lang="en-US" altLang="en-US" sz="1800" dirty="0">
              <a:solidFill>
                <a:schemeClr val="tx1"/>
              </a:solidFill>
              <a:ea typeface="ＭＳ Ｐゴシック" panose="020B0600070205080204" pitchFamily="34" charset="-128"/>
            </a:endParaRPr>
          </a:p>
        </p:txBody>
      </p:sp>
      <p:pic>
        <p:nvPicPr>
          <p:cNvPr id="8" name="Picture 7">
            <a:extLst>
              <a:ext uri="{FF2B5EF4-FFF2-40B4-BE49-F238E27FC236}">
                <a16:creationId xmlns:a16="http://schemas.microsoft.com/office/drawing/2014/main" id="{ADDF492C-15C6-472F-BE96-2933D5D8346B}"/>
              </a:ext>
            </a:extLst>
          </p:cNvPr>
          <p:cNvPicPr>
            <a:picLocks noChangeAspect="1"/>
          </p:cNvPicPr>
          <p:nvPr/>
        </p:nvPicPr>
        <p:blipFill>
          <a:blip r:embed="rId3"/>
          <a:stretch>
            <a:fillRect/>
          </a:stretch>
        </p:blipFill>
        <p:spPr>
          <a:xfrm>
            <a:off x="1258643" y="86062"/>
            <a:ext cx="7820809" cy="5213872"/>
          </a:xfrm>
          <a:prstGeom prst="rect">
            <a:avLst/>
          </a:prstGeom>
        </p:spPr>
      </p:pic>
      <p:sp>
        <p:nvSpPr>
          <p:cNvPr id="9" name="Rectangle 8">
            <a:extLst>
              <a:ext uri="{FF2B5EF4-FFF2-40B4-BE49-F238E27FC236}">
                <a16:creationId xmlns:a16="http://schemas.microsoft.com/office/drawing/2014/main" id="{283FE6FC-088F-4544-9A2D-ABCC87C56CEE}"/>
              </a:ext>
            </a:extLst>
          </p:cNvPr>
          <p:cNvSpPr/>
          <p:nvPr/>
        </p:nvSpPr>
        <p:spPr>
          <a:xfrm>
            <a:off x="3067238" y="6313319"/>
            <a:ext cx="4753224" cy="400110"/>
          </a:xfrm>
          <a:prstGeom prst="rect">
            <a:avLst/>
          </a:prstGeom>
        </p:spPr>
        <p:txBody>
          <a:bodyPr wrap="none">
            <a:spAutoFit/>
          </a:bodyPr>
          <a:lstStyle/>
          <a:p>
            <a:r>
              <a:rPr lang="en-US" sz="2000" dirty="0">
                <a:hlinkClick r:id="rId4"/>
              </a:rPr>
              <a:t>https://lpdaacsvc.cr.usgs.gov/appeears/</a:t>
            </a:r>
            <a:r>
              <a:rPr lang="en-US" sz="2000" dirty="0"/>
              <a:t> </a:t>
            </a:r>
          </a:p>
        </p:txBody>
      </p:sp>
    </p:spTree>
    <p:extLst>
      <p:ext uri="{BB962C8B-B14F-4D97-AF65-F5344CB8AC3E}">
        <p14:creationId xmlns:p14="http://schemas.microsoft.com/office/powerpoint/2010/main" val="3232062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t="7005"/>
          <a:stretch/>
        </p:blipFill>
        <p:spPr>
          <a:xfrm>
            <a:off x="2454675" y="0"/>
            <a:ext cx="6689325" cy="6858000"/>
          </a:xfrm>
          <a:prstGeom prst="rect">
            <a:avLst/>
          </a:prstGeom>
        </p:spPr>
      </p:pic>
      <p:sp>
        <p:nvSpPr>
          <p:cNvPr id="10" name="Rectangle 9"/>
          <p:cNvSpPr/>
          <p:nvPr/>
        </p:nvSpPr>
        <p:spPr>
          <a:xfrm>
            <a:off x="2517500" y="453088"/>
            <a:ext cx="3347272" cy="44972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507184" y="5060053"/>
            <a:ext cx="3950528" cy="13407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17</a:t>
            </a:fld>
            <a:endParaRPr lang="en-US" sz="1200">
              <a:solidFill>
                <a:srgbClr val="888888"/>
              </a:solidFill>
              <a:ea typeface="Calibri"/>
              <a:cs typeface="Calibri"/>
              <a:sym typeface="Calibri"/>
            </a:endParaRPr>
          </a:p>
        </p:txBody>
      </p:sp>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l="616" t="3733"/>
          <a:stretch/>
        </p:blipFill>
        <p:spPr>
          <a:xfrm>
            <a:off x="2454675" y="5154"/>
            <a:ext cx="6702328" cy="6858000"/>
          </a:xfrm>
          <a:prstGeom prst="rect">
            <a:avLst/>
          </a:prstGeom>
        </p:spPr>
      </p:pic>
      <p:pic>
        <p:nvPicPr>
          <p:cNvPr id="6" name="Picture 5"/>
          <p:cNvPicPr>
            <a:picLocks noChangeAspect="1"/>
          </p:cNvPicPr>
          <p:nvPr/>
        </p:nvPicPr>
        <p:blipFill rotWithShape="1">
          <a:blip r:embed="rId5" cstate="email">
            <a:extLst>
              <a:ext uri="{28A0092B-C50C-407E-A947-70E740481C1C}">
                <a14:useLocalDpi xmlns:a14="http://schemas.microsoft.com/office/drawing/2010/main"/>
              </a:ext>
            </a:extLst>
          </a:blip>
          <a:srcRect l="3267" r="4635"/>
          <a:stretch/>
        </p:blipFill>
        <p:spPr>
          <a:xfrm>
            <a:off x="2454675" y="0"/>
            <a:ext cx="6673755" cy="6858000"/>
          </a:xfrm>
          <a:prstGeom prst="rect">
            <a:avLst/>
          </a:prstGeom>
        </p:spPr>
      </p:pic>
      <p:sp>
        <p:nvSpPr>
          <p:cNvPr id="7" name="Rectangle 6"/>
          <p:cNvSpPr/>
          <p:nvPr/>
        </p:nvSpPr>
        <p:spPr>
          <a:xfrm>
            <a:off x="1775" y="648719"/>
            <a:ext cx="2560320" cy="457200"/>
          </a:xfrm>
          <a:prstGeom prst="rect">
            <a:avLst/>
          </a:prstGeom>
        </p:spPr>
        <p:txBody>
          <a:bodyPr wrap="square" anchor="ctr">
            <a:noAutofit/>
          </a:bodyPr>
          <a:lstStyle/>
          <a:p>
            <a:pPr marL="342900" indent="-274320">
              <a:spcBef>
                <a:spcPts val="600"/>
              </a:spcBef>
              <a:spcAft>
                <a:spcPts val="600"/>
              </a:spcAft>
              <a:buFont typeface="Wingdings" panose="05000000000000000000" pitchFamily="2" charset="2"/>
              <a:buChar char="ü"/>
            </a:pPr>
            <a:r>
              <a:rPr lang="en-US" altLang="en-US" sz="1800" dirty="0">
                <a:solidFill>
                  <a:schemeClr val="tx1"/>
                </a:solidFill>
                <a:ea typeface="ＭＳ Ｐゴシック" panose="020B0600070205080204" pitchFamily="34" charset="-128"/>
              </a:rPr>
              <a:t>Spatial, temporal &amp; band </a:t>
            </a:r>
            <a:r>
              <a:rPr lang="en-US" altLang="en-US" sz="1800" dirty="0" err="1">
                <a:solidFill>
                  <a:schemeClr val="tx1"/>
                </a:solidFill>
                <a:ea typeface="ＭＳ Ｐゴシック" panose="020B0600070205080204" pitchFamily="34" charset="-128"/>
              </a:rPr>
              <a:t>subsetting</a:t>
            </a:r>
            <a:endParaRPr lang="en-US" altLang="en-US" sz="1800" dirty="0">
              <a:solidFill>
                <a:schemeClr val="tx1"/>
              </a:solidFill>
              <a:ea typeface="ＭＳ Ｐゴシック" panose="020B0600070205080204" pitchFamily="34" charset="-128"/>
            </a:endParaRPr>
          </a:p>
        </p:txBody>
      </p:sp>
      <p:sp>
        <p:nvSpPr>
          <p:cNvPr id="8" name="Rectangle 7"/>
          <p:cNvSpPr/>
          <p:nvPr/>
        </p:nvSpPr>
        <p:spPr>
          <a:xfrm>
            <a:off x="1775" y="2480340"/>
            <a:ext cx="2560320" cy="457200"/>
          </a:xfrm>
          <a:prstGeom prst="rect">
            <a:avLst/>
          </a:prstGeom>
        </p:spPr>
        <p:txBody>
          <a:bodyPr wrap="square" anchor="ctr">
            <a:spAutoFit/>
          </a:bodyPr>
          <a:lstStyle/>
          <a:p>
            <a:pPr marL="342900" indent="-274320">
              <a:spcBef>
                <a:spcPts val="600"/>
              </a:spcBef>
              <a:spcAft>
                <a:spcPts val="600"/>
              </a:spcAft>
              <a:buFont typeface="Wingdings" panose="05000000000000000000" pitchFamily="2" charset="2"/>
              <a:buChar char="ü"/>
            </a:pPr>
            <a:r>
              <a:rPr lang="en-US" altLang="en-US" sz="1800" dirty="0">
                <a:solidFill>
                  <a:schemeClr val="tx1"/>
                </a:solidFill>
                <a:ea typeface="ＭＳ Ｐゴシック" panose="020B0600070205080204" pitchFamily="34" charset="-128"/>
              </a:rPr>
              <a:t>Interactive visualization</a:t>
            </a:r>
          </a:p>
        </p:txBody>
      </p:sp>
      <p:sp>
        <p:nvSpPr>
          <p:cNvPr id="9" name="Rectangle 8"/>
          <p:cNvSpPr/>
          <p:nvPr/>
        </p:nvSpPr>
        <p:spPr>
          <a:xfrm>
            <a:off x="0" y="3301973"/>
            <a:ext cx="2560320" cy="646331"/>
          </a:xfrm>
          <a:prstGeom prst="rect">
            <a:avLst/>
          </a:prstGeom>
        </p:spPr>
        <p:txBody>
          <a:bodyPr wrap="square" anchor="ctr">
            <a:spAutoFit/>
          </a:bodyPr>
          <a:lstStyle/>
          <a:p>
            <a:pPr marL="342900" indent="-274320">
              <a:spcBef>
                <a:spcPts val="600"/>
              </a:spcBef>
              <a:spcAft>
                <a:spcPts val="600"/>
              </a:spcAft>
              <a:buFont typeface="Wingdings" panose="05000000000000000000" pitchFamily="2" charset="2"/>
              <a:buChar char="ü"/>
            </a:pPr>
            <a:r>
              <a:rPr lang="en-US" altLang="en-US" sz="1800" dirty="0">
                <a:solidFill>
                  <a:schemeClr val="tx1"/>
                </a:solidFill>
                <a:ea typeface="ＭＳ Ｐゴシック" panose="020B0600070205080204" pitchFamily="34" charset="-128"/>
              </a:rPr>
              <a:t>Quality measures apparent &amp; usable</a:t>
            </a:r>
          </a:p>
        </p:txBody>
      </p:sp>
      <p:sp>
        <p:nvSpPr>
          <p:cNvPr id="11" name="Rectangle 10"/>
          <p:cNvSpPr/>
          <p:nvPr/>
        </p:nvSpPr>
        <p:spPr>
          <a:xfrm>
            <a:off x="0" y="5220626"/>
            <a:ext cx="2560320" cy="457200"/>
          </a:xfrm>
          <a:prstGeom prst="rect">
            <a:avLst/>
          </a:prstGeom>
        </p:spPr>
        <p:txBody>
          <a:bodyPr wrap="square" anchor="ctr">
            <a:spAutoFit/>
          </a:bodyPr>
          <a:lstStyle/>
          <a:p>
            <a:pPr marL="342900" indent="-274320">
              <a:spcBef>
                <a:spcPts val="600"/>
              </a:spcBef>
              <a:spcAft>
                <a:spcPts val="600"/>
              </a:spcAft>
              <a:buFont typeface="Wingdings" panose="05000000000000000000" pitchFamily="2" charset="2"/>
              <a:buChar char="ü"/>
            </a:pPr>
            <a:r>
              <a:rPr lang="en-US" altLang="en-US" sz="1800" dirty="0">
                <a:solidFill>
                  <a:schemeClr val="tx1"/>
                </a:solidFill>
                <a:ea typeface="ＭＳ Ｐゴシック" panose="020B0600070205080204" pitchFamily="34" charset="-128"/>
              </a:rPr>
              <a:t>Reduced at-archive data volumes</a:t>
            </a:r>
          </a:p>
        </p:txBody>
      </p:sp>
      <p:sp>
        <p:nvSpPr>
          <p:cNvPr id="12" name="Rectangle 11"/>
          <p:cNvSpPr/>
          <p:nvPr/>
        </p:nvSpPr>
        <p:spPr>
          <a:xfrm>
            <a:off x="1775" y="4310344"/>
            <a:ext cx="2560320" cy="457200"/>
          </a:xfrm>
          <a:prstGeom prst="rect">
            <a:avLst/>
          </a:prstGeom>
        </p:spPr>
        <p:txBody>
          <a:bodyPr wrap="square" anchor="ctr">
            <a:spAutoFit/>
          </a:bodyPr>
          <a:lstStyle/>
          <a:p>
            <a:pPr marL="342900" indent="-274320">
              <a:spcBef>
                <a:spcPts val="600"/>
              </a:spcBef>
              <a:spcAft>
                <a:spcPts val="600"/>
              </a:spcAft>
              <a:buFont typeface="Wingdings" panose="05000000000000000000" pitchFamily="2" charset="2"/>
              <a:buChar char="ü"/>
            </a:pPr>
            <a:r>
              <a:rPr lang="en-US" altLang="en-US" sz="1800" dirty="0">
                <a:solidFill>
                  <a:schemeClr val="tx1"/>
                </a:solidFill>
                <a:ea typeface="ＭＳ Ｐゴシック" panose="020B0600070205080204" pitchFamily="34" charset="-128"/>
              </a:rPr>
              <a:t>Interoperability &amp; traceability</a:t>
            </a:r>
          </a:p>
        </p:txBody>
      </p:sp>
      <p:pic>
        <p:nvPicPr>
          <p:cNvPr id="18" name="Picture 17"/>
          <p:cNvPicPr>
            <a:picLocks noChangeAspect="1"/>
          </p:cNvPicPr>
          <p:nvPr/>
        </p:nvPicPr>
        <p:blipFill rotWithShape="1">
          <a:blip r:embed="rId6" cstate="email">
            <a:extLst>
              <a:ext uri="{28A0092B-C50C-407E-A947-70E740481C1C}">
                <a14:useLocalDpi xmlns:a14="http://schemas.microsoft.com/office/drawing/2010/main"/>
              </a:ext>
            </a:extLst>
          </a:blip>
          <a:srcRect l="784" r="1129"/>
          <a:stretch/>
        </p:blipFill>
        <p:spPr>
          <a:xfrm>
            <a:off x="2461416" y="0"/>
            <a:ext cx="6673516" cy="6858000"/>
          </a:xfrm>
          <a:prstGeom prst="rect">
            <a:avLst/>
          </a:prstGeom>
        </p:spPr>
      </p:pic>
      <p:pic>
        <p:nvPicPr>
          <p:cNvPr id="17" name="Picture 16"/>
          <p:cNvPicPr>
            <a:picLocks noChangeAspect="1"/>
          </p:cNvPicPr>
          <p:nvPr/>
        </p:nvPicPr>
        <p:blipFill rotWithShape="1">
          <a:blip r:embed="rId7" cstate="email">
            <a:extLst>
              <a:ext uri="{28A0092B-C50C-407E-A947-70E740481C1C}">
                <a14:useLocalDpi xmlns:a14="http://schemas.microsoft.com/office/drawing/2010/main"/>
              </a:ext>
            </a:extLst>
          </a:blip>
          <a:srcRect l="1091" r="821"/>
          <a:stretch/>
        </p:blipFill>
        <p:spPr>
          <a:xfrm>
            <a:off x="2486738" y="-5154"/>
            <a:ext cx="6673516" cy="6858000"/>
          </a:xfrm>
          <a:prstGeom prst="rect">
            <a:avLst/>
          </a:prstGeom>
        </p:spPr>
      </p:pic>
      <p:sp>
        <p:nvSpPr>
          <p:cNvPr id="14" name="Rectangle 13"/>
          <p:cNvSpPr/>
          <p:nvPr/>
        </p:nvSpPr>
        <p:spPr>
          <a:xfrm>
            <a:off x="0" y="1468170"/>
            <a:ext cx="2560320" cy="646331"/>
          </a:xfrm>
          <a:prstGeom prst="rect">
            <a:avLst/>
          </a:prstGeom>
        </p:spPr>
        <p:txBody>
          <a:bodyPr wrap="square" anchor="ctr">
            <a:spAutoFit/>
          </a:bodyPr>
          <a:lstStyle/>
          <a:p>
            <a:pPr marL="342900" indent="-274320">
              <a:spcBef>
                <a:spcPts val="600"/>
              </a:spcBef>
              <a:spcAft>
                <a:spcPts val="600"/>
              </a:spcAft>
              <a:buFont typeface="Wingdings" panose="05000000000000000000" pitchFamily="2" charset="2"/>
              <a:buChar char="ü"/>
            </a:pPr>
            <a:r>
              <a:rPr lang="en-US" altLang="en-US" sz="1800" dirty="0" err="1">
                <a:solidFill>
                  <a:schemeClr val="tx1"/>
                </a:solidFill>
                <a:ea typeface="ＭＳ Ｐゴシック" panose="020B0600070205080204" pitchFamily="34" charset="-128"/>
              </a:rPr>
              <a:t>Reprojection</a:t>
            </a:r>
            <a:r>
              <a:rPr lang="en-US" altLang="en-US" sz="1800" dirty="0">
                <a:solidFill>
                  <a:schemeClr val="tx1"/>
                </a:solidFill>
                <a:ea typeface="ＭＳ Ｐゴシック" panose="020B0600070205080204" pitchFamily="34" charset="-128"/>
              </a:rPr>
              <a:t> &amp; reformatting</a:t>
            </a:r>
          </a:p>
        </p:txBody>
      </p:sp>
    </p:spTree>
    <p:extLst>
      <p:ext uri="{BB962C8B-B14F-4D97-AF65-F5344CB8AC3E}">
        <p14:creationId xmlns:p14="http://schemas.microsoft.com/office/powerpoint/2010/main" val="384305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p:bldP spid="11" grpId="0"/>
      <p:bldP spid="1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traight Connector 7">
            <a:extLst>
              <a:ext uri="{FF2B5EF4-FFF2-40B4-BE49-F238E27FC236}">
                <a16:creationId xmlns:a16="http://schemas.microsoft.com/office/drawing/2014/main" id="{1DE16DB7-786E-4343-B09F-0018E4D82A3F}"/>
              </a:ext>
            </a:extLst>
          </p:cNvPr>
          <p:cNvSpPr/>
          <p:nvPr/>
        </p:nvSpPr>
        <p:spPr>
          <a:xfrm rot="18184522">
            <a:off x="1096645" y="1482325"/>
            <a:ext cx="2047875" cy="53975"/>
          </a:xfrm>
          <a:custGeom>
            <a:avLst/>
            <a:gdLst/>
            <a:ahLst/>
            <a:cxnLst/>
            <a:rect l="0" t="0" r="0" b="0"/>
            <a:pathLst>
              <a:path>
                <a:moveTo>
                  <a:pt x="0" y="27114"/>
                </a:moveTo>
                <a:lnTo>
                  <a:pt x="2047768" y="27114"/>
                </a:lnTo>
              </a:path>
            </a:pathLst>
          </a:custGeom>
          <a:noFill/>
        </p:spPr>
        <p:style>
          <a:lnRef idx="2">
            <a:schemeClr val="accent1">
              <a:shade val="80000"/>
              <a:hueOff val="0"/>
              <a:satOff val="0"/>
              <a:lumOff val="0"/>
              <a:alphaOff val="0"/>
            </a:schemeClr>
          </a:lnRef>
          <a:fillRef idx="0">
            <a:scrgbClr r="0" g="0" b="0"/>
          </a:fillRef>
          <a:effectRef idx="0">
            <a:schemeClr val="accent1">
              <a:shade val="80000"/>
              <a:hueOff val="0"/>
              <a:satOff val="0"/>
              <a:lumOff val="0"/>
              <a:alphaOff val="0"/>
            </a:schemeClr>
          </a:effectRef>
          <a:fontRef idx="minor">
            <a:schemeClr val="tx1">
              <a:hueOff val="0"/>
              <a:satOff val="0"/>
              <a:lumOff val="0"/>
              <a:alphaOff val="0"/>
            </a:schemeClr>
          </a:fontRef>
        </p:style>
      </p:sp>
      <p:sp>
        <p:nvSpPr>
          <p:cNvPr id="30" name="Straight Connector 3">
            <a:extLst>
              <a:ext uri="{FF2B5EF4-FFF2-40B4-BE49-F238E27FC236}">
                <a16:creationId xmlns:a16="http://schemas.microsoft.com/office/drawing/2014/main" id="{3786E078-A494-4986-9F13-40C3244EB334}"/>
              </a:ext>
            </a:extLst>
          </p:cNvPr>
          <p:cNvSpPr/>
          <p:nvPr/>
        </p:nvSpPr>
        <p:spPr>
          <a:xfrm rot="3325830">
            <a:off x="1595279" y="5028808"/>
            <a:ext cx="1960563" cy="53975"/>
          </a:xfrm>
          <a:custGeom>
            <a:avLst/>
            <a:gdLst/>
            <a:ahLst/>
            <a:cxnLst/>
            <a:rect l="0" t="0" r="0" b="0"/>
            <a:pathLst>
              <a:path>
                <a:moveTo>
                  <a:pt x="0" y="27114"/>
                </a:moveTo>
                <a:lnTo>
                  <a:pt x="1960865" y="27114"/>
                </a:lnTo>
              </a:path>
            </a:pathLst>
          </a:custGeom>
          <a:noFill/>
        </p:spPr>
        <p:style>
          <a:lnRef idx="2">
            <a:schemeClr val="accent1">
              <a:shade val="80000"/>
              <a:hueOff val="0"/>
              <a:satOff val="0"/>
              <a:lumOff val="0"/>
              <a:alphaOff val="0"/>
            </a:schemeClr>
          </a:lnRef>
          <a:fillRef idx="0">
            <a:scrgbClr r="0" g="0" b="0"/>
          </a:fillRef>
          <a:effectRef idx="0">
            <a:schemeClr val="accent1">
              <a:shade val="80000"/>
              <a:hueOff val="0"/>
              <a:satOff val="0"/>
              <a:lumOff val="0"/>
              <a:alphaOff val="0"/>
            </a:schemeClr>
          </a:effectRef>
          <a:fontRef idx="minor">
            <a:schemeClr val="tx1">
              <a:hueOff val="0"/>
              <a:satOff val="0"/>
              <a:lumOff val="0"/>
              <a:alphaOff val="0"/>
            </a:schemeClr>
          </a:fontRef>
        </p:style>
      </p:sp>
      <p:sp>
        <p:nvSpPr>
          <p:cNvPr id="41" name="TextBox 40"/>
          <p:cNvSpPr txBox="1"/>
          <p:nvPr/>
        </p:nvSpPr>
        <p:spPr>
          <a:xfrm>
            <a:off x="4025365" y="772443"/>
            <a:ext cx="5075582" cy="646331"/>
          </a:xfrm>
          <a:prstGeom prst="rect">
            <a:avLst/>
          </a:prstGeom>
          <a:noFill/>
        </p:spPr>
        <p:txBody>
          <a:bodyPr wrap="square">
            <a:spAutoFit/>
          </a:bodyPr>
          <a:lstStyle/>
          <a:p>
            <a:pPr>
              <a:defRPr/>
            </a:pPr>
            <a:r>
              <a:rPr lang="en-US" sz="1800" dirty="0">
                <a:latin typeface="+mn-lt"/>
              </a:rPr>
              <a:t>Terra and Aqua Moderate Resolution Imaging </a:t>
            </a:r>
            <a:r>
              <a:rPr lang="en-US" sz="1800" dirty="0" err="1">
                <a:latin typeface="+mn-lt"/>
              </a:rPr>
              <a:t>Spectroradiometer</a:t>
            </a:r>
            <a:r>
              <a:rPr lang="en-US" sz="1800" dirty="0">
                <a:latin typeface="+mn-lt"/>
              </a:rPr>
              <a:t> (MODIS) Land Products</a:t>
            </a:r>
          </a:p>
        </p:txBody>
      </p:sp>
      <p:sp>
        <p:nvSpPr>
          <p:cNvPr id="43" name="TextBox 42"/>
          <p:cNvSpPr txBox="1"/>
          <p:nvPr/>
        </p:nvSpPr>
        <p:spPr>
          <a:xfrm>
            <a:off x="4841293" y="1779964"/>
            <a:ext cx="4043362" cy="646112"/>
          </a:xfrm>
          <a:prstGeom prst="rect">
            <a:avLst/>
          </a:prstGeom>
          <a:noFill/>
        </p:spPr>
        <p:txBody>
          <a:bodyPr>
            <a:spAutoFit/>
          </a:bodyPr>
          <a:lstStyle/>
          <a:p>
            <a:pPr>
              <a:defRPr/>
            </a:pPr>
            <a:r>
              <a:rPr lang="en-US" sz="1800" dirty="0">
                <a:latin typeface="+mn-lt"/>
              </a:rPr>
              <a:t>NASA </a:t>
            </a:r>
            <a:r>
              <a:rPr lang="en-US" sz="1800" dirty="0" err="1">
                <a:latin typeface="+mn-lt"/>
              </a:rPr>
              <a:t>MEaSUREs</a:t>
            </a:r>
            <a:r>
              <a:rPr lang="en-US" sz="1800" dirty="0">
                <a:latin typeface="+mn-lt"/>
              </a:rPr>
              <a:t> Web-Enabled Landsat Data (WELD) CONUS &amp; AK</a:t>
            </a:r>
          </a:p>
        </p:txBody>
      </p:sp>
      <p:sp>
        <p:nvSpPr>
          <p:cNvPr id="44" name="TextBox 43"/>
          <p:cNvSpPr txBox="1"/>
          <p:nvPr/>
        </p:nvSpPr>
        <p:spPr>
          <a:xfrm>
            <a:off x="5114531" y="2962371"/>
            <a:ext cx="3775075" cy="646113"/>
          </a:xfrm>
          <a:prstGeom prst="rect">
            <a:avLst/>
          </a:prstGeom>
          <a:noFill/>
        </p:spPr>
        <p:txBody>
          <a:bodyPr>
            <a:spAutoFit/>
          </a:bodyPr>
          <a:lstStyle/>
          <a:p>
            <a:pPr>
              <a:defRPr/>
            </a:pPr>
            <a:r>
              <a:rPr lang="en-US" sz="1800" dirty="0">
                <a:latin typeface="+mn-lt"/>
              </a:rPr>
              <a:t>NASA </a:t>
            </a:r>
            <a:r>
              <a:rPr lang="en-US" sz="1800" dirty="0" err="1">
                <a:latin typeface="+mn-lt"/>
              </a:rPr>
              <a:t>MEaSUREs</a:t>
            </a:r>
            <a:r>
              <a:rPr lang="en-US" sz="1800" dirty="0">
                <a:latin typeface="+mn-lt"/>
              </a:rPr>
              <a:t> Shuttle Radar Topography Mission (SRTM) v3</a:t>
            </a:r>
          </a:p>
        </p:txBody>
      </p:sp>
      <p:sp>
        <p:nvSpPr>
          <p:cNvPr id="45" name="TextBox 44"/>
          <p:cNvSpPr txBox="1"/>
          <p:nvPr/>
        </p:nvSpPr>
        <p:spPr>
          <a:xfrm>
            <a:off x="4841293" y="4043208"/>
            <a:ext cx="3976687" cy="646112"/>
          </a:xfrm>
          <a:prstGeom prst="rect">
            <a:avLst/>
          </a:prstGeom>
          <a:noFill/>
        </p:spPr>
        <p:txBody>
          <a:bodyPr>
            <a:spAutoFit/>
          </a:bodyPr>
          <a:lstStyle/>
          <a:p>
            <a:pPr>
              <a:defRPr/>
            </a:pPr>
            <a:r>
              <a:rPr lang="en-US" sz="1800" dirty="0">
                <a:latin typeface="+mn-lt"/>
              </a:rPr>
              <a:t>UN-Adjusted Gridded Population of the World v4</a:t>
            </a:r>
          </a:p>
        </p:txBody>
      </p:sp>
      <p:sp>
        <p:nvSpPr>
          <p:cNvPr id="46" name="TextBox 45"/>
          <p:cNvSpPr txBox="1"/>
          <p:nvPr/>
        </p:nvSpPr>
        <p:spPr>
          <a:xfrm>
            <a:off x="4537710" y="5153990"/>
            <a:ext cx="4735512" cy="369887"/>
          </a:xfrm>
          <a:prstGeom prst="rect">
            <a:avLst/>
          </a:prstGeom>
          <a:noFill/>
        </p:spPr>
        <p:txBody>
          <a:bodyPr>
            <a:spAutoFit/>
          </a:bodyPr>
          <a:lstStyle/>
          <a:p>
            <a:pPr>
              <a:defRPr/>
            </a:pPr>
            <a:r>
              <a:rPr lang="en-US" sz="1800" dirty="0">
                <a:latin typeface="+mn-lt"/>
              </a:rPr>
              <a:t>Terra and Aqua MODIS – Snow Products</a:t>
            </a:r>
          </a:p>
        </p:txBody>
      </p:sp>
      <p:sp>
        <p:nvSpPr>
          <p:cNvPr id="50" name="Straight Connector 3"/>
          <p:cNvSpPr/>
          <p:nvPr/>
        </p:nvSpPr>
        <p:spPr>
          <a:xfrm rot="3325830">
            <a:off x="2185829" y="4221639"/>
            <a:ext cx="1960563" cy="53975"/>
          </a:xfrm>
          <a:custGeom>
            <a:avLst/>
            <a:gdLst/>
            <a:ahLst/>
            <a:cxnLst/>
            <a:rect l="0" t="0" r="0" b="0"/>
            <a:pathLst>
              <a:path>
                <a:moveTo>
                  <a:pt x="0" y="27114"/>
                </a:moveTo>
                <a:lnTo>
                  <a:pt x="1960865" y="27114"/>
                </a:lnTo>
              </a:path>
            </a:pathLst>
          </a:custGeom>
          <a:noFill/>
        </p:spPr>
        <p:style>
          <a:lnRef idx="2">
            <a:schemeClr val="accent1">
              <a:shade val="80000"/>
              <a:hueOff val="0"/>
              <a:satOff val="0"/>
              <a:lumOff val="0"/>
              <a:alphaOff val="0"/>
            </a:schemeClr>
          </a:lnRef>
          <a:fillRef idx="0">
            <a:scrgbClr r="0" g="0" b="0"/>
          </a:fillRef>
          <a:effectRef idx="0">
            <a:schemeClr val="accent1">
              <a:shade val="80000"/>
              <a:hueOff val="0"/>
              <a:satOff val="0"/>
              <a:lumOff val="0"/>
              <a:alphaOff val="0"/>
            </a:schemeClr>
          </a:effectRef>
          <a:fontRef idx="minor">
            <a:schemeClr val="tx1">
              <a:hueOff val="0"/>
              <a:satOff val="0"/>
              <a:lumOff val="0"/>
              <a:alphaOff val="0"/>
            </a:schemeClr>
          </a:fontRef>
        </p:style>
      </p:sp>
      <p:sp>
        <p:nvSpPr>
          <p:cNvPr id="51" name="Straight Connector 4"/>
          <p:cNvSpPr/>
          <p:nvPr/>
        </p:nvSpPr>
        <p:spPr>
          <a:xfrm rot="1711633">
            <a:off x="2262188" y="3721735"/>
            <a:ext cx="1804987" cy="55563"/>
          </a:xfrm>
          <a:custGeom>
            <a:avLst/>
            <a:gdLst/>
            <a:ahLst/>
            <a:cxnLst/>
            <a:rect l="0" t="0" r="0" b="0"/>
            <a:pathLst>
              <a:path>
                <a:moveTo>
                  <a:pt x="0" y="27114"/>
                </a:moveTo>
                <a:lnTo>
                  <a:pt x="1805246" y="27114"/>
                </a:lnTo>
              </a:path>
            </a:pathLst>
          </a:custGeom>
          <a:noFill/>
        </p:spPr>
        <p:style>
          <a:lnRef idx="2">
            <a:schemeClr val="accent1">
              <a:shade val="80000"/>
              <a:hueOff val="0"/>
              <a:satOff val="0"/>
              <a:lumOff val="0"/>
              <a:alphaOff val="0"/>
            </a:schemeClr>
          </a:lnRef>
          <a:fillRef idx="0">
            <a:scrgbClr r="0" g="0" b="0"/>
          </a:fillRef>
          <a:effectRef idx="0">
            <a:schemeClr val="accent1">
              <a:shade val="80000"/>
              <a:hueOff val="0"/>
              <a:satOff val="0"/>
              <a:lumOff val="0"/>
              <a:alphaOff val="0"/>
            </a:schemeClr>
          </a:effectRef>
          <a:fontRef idx="minor">
            <a:schemeClr val="tx1">
              <a:hueOff val="0"/>
              <a:satOff val="0"/>
              <a:lumOff val="0"/>
              <a:alphaOff val="0"/>
            </a:schemeClr>
          </a:fontRef>
        </p:style>
      </p:sp>
      <p:sp>
        <p:nvSpPr>
          <p:cNvPr id="52" name="Straight Connector 5"/>
          <p:cNvSpPr/>
          <p:nvPr/>
        </p:nvSpPr>
        <p:spPr>
          <a:xfrm rot="21487939">
            <a:off x="2371725" y="3318510"/>
            <a:ext cx="1798638" cy="53975"/>
          </a:xfrm>
          <a:custGeom>
            <a:avLst/>
            <a:gdLst/>
            <a:ahLst/>
            <a:cxnLst/>
            <a:rect l="0" t="0" r="0" b="0"/>
            <a:pathLst>
              <a:path>
                <a:moveTo>
                  <a:pt x="0" y="27114"/>
                </a:moveTo>
                <a:lnTo>
                  <a:pt x="1799830" y="27114"/>
                </a:lnTo>
              </a:path>
            </a:pathLst>
          </a:custGeom>
          <a:noFill/>
        </p:spPr>
        <p:style>
          <a:lnRef idx="2">
            <a:schemeClr val="accent1">
              <a:shade val="80000"/>
              <a:hueOff val="0"/>
              <a:satOff val="0"/>
              <a:lumOff val="0"/>
              <a:alphaOff val="0"/>
            </a:schemeClr>
          </a:lnRef>
          <a:fillRef idx="0">
            <a:scrgbClr r="0" g="0" b="0"/>
          </a:fillRef>
          <a:effectRef idx="0">
            <a:schemeClr val="accent1">
              <a:shade val="80000"/>
              <a:hueOff val="0"/>
              <a:satOff val="0"/>
              <a:lumOff val="0"/>
              <a:alphaOff val="0"/>
            </a:schemeClr>
          </a:effectRef>
          <a:fontRef idx="minor">
            <a:schemeClr val="tx1">
              <a:hueOff val="0"/>
              <a:satOff val="0"/>
              <a:lumOff val="0"/>
              <a:alphaOff val="0"/>
            </a:schemeClr>
          </a:fontRef>
        </p:style>
      </p:sp>
      <p:sp>
        <p:nvSpPr>
          <p:cNvPr id="53" name="Straight Connector 6"/>
          <p:cNvSpPr/>
          <p:nvPr/>
        </p:nvSpPr>
        <p:spPr>
          <a:xfrm rot="19772958">
            <a:off x="2246313" y="2703513"/>
            <a:ext cx="1825625" cy="53975"/>
          </a:xfrm>
          <a:custGeom>
            <a:avLst/>
            <a:gdLst/>
            <a:ahLst/>
            <a:cxnLst/>
            <a:rect l="0" t="0" r="0" b="0"/>
            <a:pathLst>
              <a:path>
                <a:moveTo>
                  <a:pt x="0" y="27114"/>
                </a:moveTo>
                <a:lnTo>
                  <a:pt x="1825479" y="27114"/>
                </a:lnTo>
              </a:path>
            </a:pathLst>
          </a:custGeom>
          <a:noFill/>
        </p:spPr>
        <p:style>
          <a:lnRef idx="2">
            <a:schemeClr val="accent1">
              <a:shade val="80000"/>
              <a:hueOff val="0"/>
              <a:satOff val="0"/>
              <a:lumOff val="0"/>
              <a:alphaOff val="0"/>
            </a:schemeClr>
          </a:lnRef>
          <a:fillRef idx="0">
            <a:scrgbClr r="0" g="0" b="0"/>
          </a:fillRef>
          <a:effectRef idx="0">
            <a:schemeClr val="accent1">
              <a:shade val="80000"/>
              <a:hueOff val="0"/>
              <a:satOff val="0"/>
              <a:lumOff val="0"/>
              <a:alphaOff val="0"/>
            </a:schemeClr>
          </a:effectRef>
          <a:fontRef idx="minor">
            <a:schemeClr val="tx1">
              <a:hueOff val="0"/>
              <a:satOff val="0"/>
              <a:lumOff val="0"/>
              <a:alphaOff val="0"/>
            </a:schemeClr>
          </a:fontRef>
        </p:style>
      </p:sp>
      <p:sp>
        <p:nvSpPr>
          <p:cNvPr id="54" name="Straight Connector 7"/>
          <p:cNvSpPr/>
          <p:nvPr/>
        </p:nvSpPr>
        <p:spPr>
          <a:xfrm rot="18184522">
            <a:off x="1687195" y="2187893"/>
            <a:ext cx="2047875" cy="53975"/>
          </a:xfrm>
          <a:custGeom>
            <a:avLst/>
            <a:gdLst/>
            <a:ahLst/>
            <a:cxnLst/>
            <a:rect l="0" t="0" r="0" b="0"/>
            <a:pathLst>
              <a:path>
                <a:moveTo>
                  <a:pt x="0" y="27114"/>
                </a:moveTo>
                <a:lnTo>
                  <a:pt x="2047768" y="27114"/>
                </a:lnTo>
              </a:path>
            </a:pathLst>
          </a:custGeom>
          <a:noFill/>
        </p:spPr>
        <p:style>
          <a:lnRef idx="2">
            <a:schemeClr val="accent1">
              <a:shade val="80000"/>
              <a:hueOff val="0"/>
              <a:satOff val="0"/>
              <a:lumOff val="0"/>
              <a:alphaOff val="0"/>
            </a:schemeClr>
          </a:lnRef>
          <a:fillRef idx="0">
            <a:scrgbClr r="0" g="0" b="0"/>
          </a:fillRef>
          <a:effectRef idx="0">
            <a:schemeClr val="accent1">
              <a:shade val="80000"/>
              <a:hueOff val="0"/>
              <a:satOff val="0"/>
              <a:lumOff val="0"/>
              <a:alphaOff val="0"/>
            </a:schemeClr>
          </a:effectRef>
          <a:fontRef idx="minor">
            <a:schemeClr val="tx1">
              <a:hueOff val="0"/>
              <a:satOff val="0"/>
              <a:lumOff val="0"/>
              <a:alphaOff val="0"/>
            </a:schemeClr>
          </a:fontRef>
        </p:style>
      </p:sp>
      <p:sp>
        <p:nvSpPr>
          <p:cNvPr id="55" name="Oval 54"/>
          <p:cNvSpPr/>
          <p:nvPr/>
        </p:nvSpPr>
        <p:spPr>
          <a:xfrm>
            <a:off x="457200" y="1863086"/>
            <a:ext cx="2743208" cy="2743208"/>
          </a:xfrm>
          <a:prstGeom prst="ellipse">
            <a:avLst/>
          </a:prstGeom>
          <a:solidFill>
            <a:schemeClr val="accent1">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txBody>
          <a:bodyPr anchor="ctr"/>
          <a:lstStyle/>
          <a:p>
            <a:pPr algn="ctr">
              <a:defRPr/>
            </a:pPr>
            <a:endParaRPr lang="en-US" sz="2800" dirty="0"/>
          </a:p>
        </p:txBody>
      </p:sp>
      <p:grpSp>
        <p:nvGrpSpPr>
          <p:cNvPr id="56" name="Group 55"/>
          <p:cNvGrpSpPr/>
          <p:nvPr/>
        </p:nvGrpSpPr>
        <p:grpSpPr>
          <a:xfrm>
            <a:off x="3112770" y="841623"/>
            <a:ext cx="914400" cy="601104"/>
            <a:chOff x="2575156" y="141029"/>
            <a:chExt cx="601104" cy="601104"/>
          </a:xfrm>
          <a:scene3d>
            <a:camera prst="orthographicFront">
              <a:rot lat="0" lon="0" rev="0"/>
            </a:camera>
            <a:lightRig rig="contrasting" dir="t">
              <a:rot lat="0" lon="0" rev="7800000"/>
            </a:lightRig>
          </a:scene3d>
        </p:grpSpPr>
        <p:sp>
          <p:nvSpPr>
            <p:cNvPr id="69" name="Oval 68"/>
            <p:cNvSpPr/>
            <p:nvPr/>
          </p:nvSpPr>
          <p:spPr>
            <a:xfrm>
              <a:off x="2575156" y="141029"/>
              <a:ext cx="601104" cy="601104"/>
            </a:xfrm>
            <a:prstGeom prst="ellipse">
              <a:avLst/>
            </a:prstGeom>
            <a:ln>
              <a:noFill/>
            </a:ln>
            <a:effectLst/>
            <a:sp3d>
              <a:bevelT w="139700" h="139700"/>
            </a:sp3d>
          </p:spPr>
          <p:style>
            <a:lnRef idx="2">
              <a:schemeClr val="lt1">
                <a:hueOff val="0"/>
                <a:satOff val="0"/>
                <a:lumOff val="0"/>
                <a:alphaOff val="0"/>
              </a:schemeClr>
            </a:lnRef>
            <a:fillRef idx="1">
              <a:schemeClr val="accent1">
                <a:shade val="50000"/>
                <a:hueOff val="111419"/>
                <a:satOff val="2985"/>
                <a:lumOff val="13151"/>
                <a:alphaOff val="0"/>
              </a:schemeClr>
            </a:fillRef>
            <a:effectRef idx="0">
              <a:schemeClr val="accent1">
                <a:shade val="50000"/>
                <a:hueOff val="111419"/>
                <a:satOff val="2985"/>
                <a:lumOff val="13151"/>
                <a:alphaOff val="0"/>
              </a:schemeClr>
            </a:effectRef>
            <a:fontRef idx="minor">
              <a:schemeClr val="lt1"/>
            </a:fontRef>
          </p:style>
        </p:sp>
        <p:sp>
          <p:nvSpPr>
            <p:cNvPr id="70" name="Oval 10"/>
            <p:cNvSpPr/>
            <p:nvPr/>
          </p:nvSpPr>
          <p:spPr>
            <a:xfrm>
              <a:off x="2663187" y="229059"/>
              <a:ext cx="423855" cy="425044"/>
            </a:xfrm>
            <a:prstGeom prst="rect">
              <a:avLst/>
            </a:prstGeom>
            <a:ln>
              <a:noFill/>
            </a:ln>
            <a:effectLst/>
            <a:sp3d>
              <a:bevelT w="139700" h="139700"/>
            </a:sp3d>
          </p:spPr>
          <p:style>
            <a:lnRef idx="0">
              <a:scrgbClr r="0" g="0" b="0"/>
            </a:lnRef>
            <a:fillRef idx="0">
              <a:scrgbClr r="0" g="0" b="0"/>
            </a:fillRef>
            <a:effectRef idx="0">
              <a:scrgbClr r="0" g="0" b="0"/>
            </a:effectRef>
            <a:fontRef idx="minor">
              <a:schemeClr val="lt1"/>
            </a:fontRef>
          </p:style>
          <p:txBody>
            <a:bodyPr lIns="8255" tIns="8255" rIns="8255" bIns="8255" spcCol="1270" anchor="ctr"/>
            <a:lstStyle/>
            <a:p>
              <a:pPr algn="ctr" defTabSz="577850">
                <a:lnSpc>
                  <a:spcPct val="90000"/>
                </a:lnSpc>
                <a:spcAft>
                  <a:spcPct val="35000"/>
                </a:spcAft>
                <a:defRPr/>
              </a:pPr>
              <a:r>
                <a:rPr lang="en-US" sz="1300" b="1" dirty="0">
                  <a:solidFill>
                    <a:schemeClr val="tx1"/>
                  </a:solidFill>
                </a:rPr>
                <a:t>LP DAAC</a:t>
              </a:r>
            </a:p>
          </p:txBody>
        </p:sp>
      </p:grpSp>
      <p:grpSp>
        <p:nvGrpSpPr>
          <p:cNvPr id="57" name="Group 56"/>
          <p:cNvGrpSpPr/>
          <p:nvPr/>
        </p:nvGrpSpPr>
        <p:grpSpPr>
          <a:xfrm>
            <a:off x="3886200" y="1846896"/>
            <a:ext cx="914400" cy="601104"/>
            <a:chOff x="3334050" y="1276794"/>
            <a:chExt cx="601104" cy="601104"/>
          </a:xfrm>
          <a:scene3d>
            <a:camera prst="orthographicFront">
              <a:rot lat="0" lon="0" rev="0"/>
            </a:camera>
            <a:lightRig rig="contrasting" dir="t">
              <a:rot lat="0" lon="0" rev="7800000"/>
            </a:lightRig>
          </a:scene3d>
        </p:grpSpPr>
        <p:sp>
          <p:nvSpPr>
            <p:cNvPr id="67" name="Oval 66"/>
            <p:cNvSpPr/>
            <p:nvPr/>
          </p:nvSpPr>
          <p:spPr>
            <a:xfrm>
              <a:off x="3334050" y="1276794"/>
              <a:ext cx="601104" cy="601104"/>
            </a:xfrm>
            <a:prstGeom prst="ellipse">
              <a:avLst/>
            </a:prstGeom>
            <a:ln>
              <a:noFill/>
            </a:ln>
            <a:effectLst/>
            <a:sp3d>
              <a:bevelT w="139700" h="139700"/>
            </a:sp3d>
          </p:spPr>
          <p:style>
            <a:lnRef idx="2">
              <a:schemeClr val="lt1">
                <a:hueOff val="0"/>
                <a:satOff val="0"/>
                <a:lumOff val="0"/>
                <a:alphaOff val="0"/>
              </a:schemeClr>
            </a:lnRef>
            <a:fillRef idx="1">
              <a:schemeClr val="accent1">
                <a:shade val="50000"/>
                <a:hueOff val="222839"/>
                <a:satOff val="5970"/>
                <a:lumOff val="26302"/>
                <a:alphaOff val="0"/>
              </a:schemeClr>
            </a:fillRef>
            <a:effectRef idx="0">
              <a:schemeClr val="accent1">
                <a:shade val="50000"/>
                <a:hueOff val="222839"/>
                <a:satOff val="5970"/>
                <a:lumOff val="26302"/>
                <a:alphaOff val="0"/>
              </a:schemeClr>
            </a:effectRef>
            <a:fontRef idx="minor">
              <a:schemeClr val="lt1"/>
            </a:fontRef>
          </p:style>
        </p:sp>
        <p:sp>
          <p:nvSpPr>
            <p:cNvPr id="68" name="Oval 12"/>
            <p:cNvSpPr/>
            <p:nvPr/>
          </p:nvSpPr>
          <p:spPr>
            <a:xfrm>
              <a:off x="3422080" y="1364824"/>
              <a:ext cx="425044" cy="425044"/>
            </a:xfrm>
            <a:prstGeom prst="rect">
              <a:avLst/>
            </a:prstGeom>
            <a:ln>
              <a:noFill/>
            </a:ln>
            <a:effectLst/>
            <a:sp3d>
              <a:bevelT w="139700" h="139700"/>
            </a:sp3d>
          </p:spPr>
          <p:style>
            <a:lnRef idx="0">
              <a:scrgbClr r="0" g="0" b="0"/>
            </a:lnRef>
            <a:fillRef idx="0">
              <a:scrgbClr r="0" g="0" b="0"/>
            </a:fillRef>
            <a:effectRef idx="0">
              <a:scrgbClr r="0" g="0" b="0"/>
            </a:effectRef>
            <a:fontRef idx="minor">
              <a:schemeClr val="lt1"/>
            </a:fontRef>
          </p:style>
          <p:txBody>
            <a:bodyPr lIns="8255" tIns="8255" rIns="8255" bIns="8255" spcCol="1270" anchor="ctr"/>
            <a:lstStyle/>
            <a:p>
              <a:pPr algn="ctr" defTabSz="577850">
                <a:lnSpc>
                  <a:spcPct val="90000"/>
                </a:lnSpc>
                <a:spcAft>
                  <a:spcPct val="35000"/>
                </a:spcAft>
                <a:defRPr/>
              </a:pPr>
              <a:r>
                <a:rPr lang="en-US" sz="1300" b="1" dirty="0">
                  <a:solidFill>
                    <a:schemeClr val="tx1"/>
                  </a:solidFill>
                </a:rPr>
                <a:t>LP DAAC</a:t>
              </a:r>
            </a:p>
          </p:txBody>
        </p:sp>
      </p:grpSp>
      <p:grpSp>
        <p:nvGrpSpPr>
          <p:cNvPr id="58" name="Group 57"/>
          <p:cNvGrpSpPr/>
          <p:nvPr/>
        </p:nvGrpSpPr>
        <p:grpSpPr>
          <a:xfrm>
            <a:off x="4114800" y="3006282"/>
            <a:ext cx="914400" cy="601104"/>
            <a:chOff x="3600538" y="2616520"/>
            <a:chExt cx="601104" cy="601104"/>
          </a:xfrm>
          <a:scene3d>
            <a:camera prst="orthographicFront">
              <a:rot lat="0" lon="0" rev="0"/>
            </a:camera>
            <a:lightRig rig="contrasting" dir="t">
              <a:rot lat="0" lon="0" rev="7800000"/>
            </a:lightRig>
          </a:scene3d>
        </p:grpSpPr>
        <p:sp>
          <p:nvSpPr>
            <p:cNvPr id="65" name="Oval 64"/>
            <p:cNvSpPr/>
            <p:nvPr/>
          </p:nvSpPr>
          <p:spPr>
            <a:xfrm>
              <a:off x="3600538" y="2616520"/>
              <a:ext cx="601104" cy="601104"/>
            </a:xfrm>
            <a:prstGeom prst="ellipse">
              <a:avLst/>
            </a:prstGeom>
            <a:ln>
              <a:noFill/>
            </a:ln>
            <a:effectLst/>
            <a:sp3d>
              <a:bevelT w="139700" h="139700"/>
            </a:sp3d>
          </p:spPr>
          <p:style>
            <a:lnRef idx="2">
              <a:schemeClr val="lt1">
                <a:hueOff val="0"/>
                <a:satOff val="0"/>
                <a:lumOff val="0"/>
                <a:alphaOff val="0"/>
              </a:schemeClr>
            </a:lnRef>
            <a:fillRef idx="1">
              <a:schemeClr val="accent1">
                <a:shade val="50000"/>
                <a:hueOff val="334258"/>
                <a:satOff val="8955"/>
                <a:lumOff val="39453"/>
                <a:alphaOff val="0"/>
              </a:schemeClr>
            </a:fillRef>
            <a:effectRef idx="0">
              <a:schemeClr val="accent1">
                <a:shade val="50000"/>
                <a:hueOff val="334258"/>
                <a:satOff val="8955"/>
                <a:lumOff val="39453"/>
                <a:alphaOff val="0"/>
              </a:schemeClr>
            </a:effectRef>
            <a:fontRef idx="minor">
              <a:schemeClr val="lt1"/>
            </a:fontRef>
          </p:style>
        </p:sp>
        <p:sp>
          <p:nvSpPr>
            <p:cNvPr id="66" name="Oval 14"/>
            <p:cNvSpPr/>
            <p:nvPr/>
          </p:nvSpPr>
          <p:spPr>
            <a:xfrm>
              <a:off x="3688568" y="2704550"/>
              <a:ext cx="425044" cy="425044"/>
            </a:xfrm>
            <a:prstGeom prst="rect">
              <a:avLst/>
            </a:prstGeom>
            <a:ln>
              <a:noFill/>
            </a:ln>
            <a:effectLst/>
            <a:sp3d>
              <a:bevelT w="139700" h="139700"/>
            </a:sp3d>
          </p:spPr>
          <p:style>
            <a:lnRef idx="0">
              <a:scrgbClr r="0" g="0" b="0"/>
            </a:lnRef>
            <a:fillRef idx="0">
              <a:scrgbClr r="0" g="0" b="0"/>
            </a:fillRef>
            <a:effectRef idx="0">
              <a:scrgbClr r="0" g="0" b="0"/>
            </a:effectRef>
            <a:fontRef idx="minor">
              <a:schemeClr val="lt1"/>
            </a:fontRef>
          </p:style>
          <p:txBody>
            <a:bodyPr lIns="8255" tIns="8255" rIns="8255" bIns="8255" spcCol="1270" anchor="ctr"/>
            <a:lstStyle/>
            <a:p>
              <a:pPr algn="ctr" defTabSz="577850">
                <a:lnSpc>
                  <a:spcPct val="90000"/>
                </a:lnSpc>
                <a:spcAft>
                  <a:spcPct val="35000"/>
                </a:spcAft>
                <a:defRPr/>
              </a:pPr>
              <a:r>
                <a:rPr lang="en-US" sz="1300" b="1" dirty="0">
                  <a:solidFill>
                    <a:schemeClr val="tx1"/>
                  </a:solidFill>
                </a:rPr>
                <a:t>LP DAAC</a:t>
              </a:r>
            </a:p>
          </p:txBody>
        </p:sp>
      </p:grpSp>
      <p:grpSp>
        <p:nvGrpSpPr>
          <p:cNvPr id="59" name="Group 58"/>
          <p:cNvGrpSpPr/>
          <p:nvPr/>
        </p:nvGrpSpPr>
        <p:grpSpPr>
          <a:xfrm>
            <a:off x="3886199" y="3985260"/>
            <a:ext cx="914400" cy="644261"/>
            <a:chOff x="3348786" y="4022543"/>
            <a:chExt cx="644261" cy="644261"/>
          </a:xfrm>
          <a:scene3d>
            <a:camera prst="orthographicFront">
              <a:rot lat="0" lon="0" rev="0"/>
            </a:camera>
            <a:lightRig rig="contrasting" dir="t">
              <a:rot lat="0" lon="0" rev="7800000"/>
            </a:lightRig>
          </a:scene3d>
        </p:grpSpPr>
        <p:sp>
          <p:nvSpPr>
            <p:cNvPr id="63" name="Oval 62"/>
            <p:cNvSpPr/>
            <p:nvPr/>
          </p:nvSpPr>
          <p:spPr>
            <a:xfrm>
              <a:off x="3348786" y="4022543"/>
              <a:ext cx="644261" cy="644261"/>
            </a:xfrm>
            <a:prstGeom prst="ellipse">
              <a:avLst/>
            </a:prstGeom>
            <a:ln>
              <a:noFill/>
            </a:ln>
            <a:effectLst/>
            <a:sp3d>
              <a:bevelT w="139700" h="139700"/>
            </a:sp3d>
          </p:spPr>
          <p:style>
            <a:lnRef idx="2">
              <a:schemeClr val="lt1">
                <a:hueOff val="0"/>
                <a:satOff val="0"/>
                <a:lumOff val="0"/>
                <a:alphaOff val="0"/>
              </a:schemeClr>
            </a:lnRef>
            <a:fillRef idx="1">
              <a:schemeClr val="accent1">
                <a:shade val="50000"/>
                <a:hueOff val="222839"/>
                <a:satOff val="5970"/>
                <a:lumOff val="26302"/>
                <a:alphaOff val="0"/>
              </a:schemeClr>
            </a:fillRef>
            <a:effectRef idx="0">
              <a:schemeClr val="accent1">
                <a:shade val="50000"/>
                <a:hueOff val="222839"/>
                <a:satOff val="5970"/>
                <a:lumOff val="26302"/>
                <a:alphaOff val="0"/>
              </a:schemeClr>
            </a:effectRef>
            <a:fontRef idx="minor">
              <a:schemeClr val="lt1"/>
            </a:fontRef>
          </p:style>
        </p:sp>
        <p:sp>
          <p:nvSpPr>
            <p:cNvPr id="64" name="Oval 16"/>
            <p:cNvSpPr/>
            <p:nvPr/>
          </p:nvSpPr>
          <p:spPr>
            <a:xfrm>
              <a:off x="3443136" y="4116893"/>
              <a:ext cx="455561" cy="455561"/>
            </a:xfrm>
            <a:prstGeom prst="rect">
              <a:avLst/>
            </a:prstGeom>
            <a:ln>
              <a:noFill/>
            </a:ln>
            <a:effectLst/>
            <a:sp3d>
              <a:bevelT w="139700" h="139700"/>
            </a:sp3d>
          </p:spPr>
          <p:style>
            <a:lnRef idx="0">
              <a:scrgbClr r="0" g="0" b="0"/>
            </a:lnRef>
            <a:fillRef idx="0">
              <a:scrgbClr r="0" g="0" b="0"/>
            </a:fillRef>
            <a:effectRef idx="0">
              <a:scrgbClr r="0" g="0" b="0"/>
            </a:effectRef>
            <a:fontRef idx="minor">
              <a:schemeClr val="lt1"/>
            </a:fontRef>
          </p:style>
          <p:txBody>
            <a:bodyPr lIns="8255" tIns="8255" rIns="8255" bIns="8255" spcCol="1270" anchor="ctr"/>
            <a:lstStyle/>
            <a:p>
              <a:pPr algn="ctr" defTabSz="577850">
                <a:lnSpc>
                  <a:spcPct val="90000"/>
                </a:lnSpc>
                <a:spcAft>
                  <a:spcPct val="35000"/>
                </a:spcAft>
                <a:defRPr/>
              </a:pPr>
              <a:r>
                <a:rPr lang="en-US" sz="1300" b="1" dirty="0">
                  <a:solidFill>
                    <a:schemeClr val="tx1"/>
                  </a:solidFill>
                </a:rPr>
                <a:t>SEDAC</a:t>
              </a:r>
            </a:p>
          </p:txBody>
        </p:sp>
      </p:grpSp>
      <p:grpSp>
        <p:nvGrpSpPr>
          <p:cNvPr id="60" name="Group 59"/>
          <p:cNvGrpSpPr/>
          <p:nvPr/>
        </p:nvGrpSpPr>
        <p:grpSpPr>
          <a:xfrm>
            <a:off x="3623309" y="4979670"/>
            <a:ext cx="914400" cy="644261"/>
            <a:chOff x="2589892" y="5158308"/>
            <a:chExt cx="644261" cy="644261"/>
          </a:xfrm>
          <a:scene3d>
            <a:camera prst="orthographicFront">
              <a:rot lat="0" lon="0" rev="0"/>
            </a:camera>
            <a:lightRig rig="contrasting" dir="t">
              <a:rot lat="0" lon="0" rev="7800000"/>
            </a:lightRig>
          </a:scene3d>
        </p:grpSpPr>
        <p:sp>
          <p:nvSpPr>
            <p:cNvPr id="61" name="Oval 60"/>
            <p:cNvSpPr/>
            <p:nvPr/>
          </p:nvSpPr>
          <p:spPr>
            <a:xfrm>
              <a:off x="2589892" y="5158308"/>
              <a:ext cx="644261" cy="644261"/>
            </a:xfrm>
            <a:prstGeom prst="ellipse">
              <a:avLst/>
            </a:prstGeom>
            <a:ln>
              <a:noFill/>
            </a:ln>
            <a:effectLst/>
            <a:sp3d>
              <a:bevelT w="139700" h="139700"/>
            </a:sp3d>
          </p:spPr>
          <p:style>
            <a:lnRef idx="2">
              <a:schemeClr val="lt1">
                <a:hueOff val="0"/>
                <a:satOff val="0"/>
                <a:lumOff val="0"/>
                <a:alphaOff val="0"/>
              </a:schemeClr>
            </a:lnRef>
            <a:fillRef idx="1">
              <a:schemeClr val="accent1">
                <a:shade val="50000"/>
                <a:hueOff val="111419"/>
                <a:satOff val="2985"/>
                <a:lumOff val="13151"/>
                <a:alphaOff val="0"/>
              </a:schemeClr>
            </a:fillRef>
            <a:effectRef idx="0">
              <a:schemeClr val="accent1">
                <a:shade val="50000"/>
                <a:hueOff val="111419"/>
                <a:satOff val="2985"/>
                <a:lumOff val="13151"/>
                <a:alphaOff val="0"/>
              </a:schemeClr>
            </a:effectRef>
            <a:fontRef idx="minor">
              <a:schemeClr val="lt1"/>
            </a:fontRef>
          </p:style>
        </p:sp>
        <p:sp>
          <p:nvSpPr>
            <p:cNvPr id="62" name="Oval 18"/>
            <p:cNvSpPr/>
            <p:nvPr/>
          </p:nvSpPr>
          <p:spPr>
            <a:xfrm>
              <a:off x="2684242" y="5252658"/>
              <a:ext cx="455561" cy="455561"/>
            </a:xfrm>
            <a:prstGeom prst="rect">
              <a:avLst/>
            </a:prstGeom>
            <a:ln>
              <a:noFill/>
            </a:ln>
            <a:effectLst/>
            <a:sp3d>
              <a:bevelT w="139700" h="139700"/>
            </a:sp3d>
          </p:spPr>
          <p:style>
            <a:lnRef idx="0">
              <a:scrgbClr r="0" g="0" b="0"/>
            </a:lnRef>
            <a:fillRef idx="0">
              <a:scrgbClr r="0" g="0" b="0"/>
            </a:fillRef>
            <a:effectRef idx="0">
              <a:scrgbClr r="0" g="0" b="0"/>
            </a:effectRef>
            <a:fontRef idx="minor">
              <a:schemeClr val="lt1"/>
            </a:fontRef>
          </p:style>
          <p:txBody>
            <a:bodyPr lIns="8255" tIns="8255" rIns="8255" bIns="8255" spcCol="1270" anchor="ctr"/>
            <a:lstStyle/>
            <a:p>
              <a:pPr algn="ctr" defTabSz="577850">
                <a:lnSpc>
                  <a:spcPct val="90000"/>
                </a:lnSpc>
                <a:spcAft>
                  <a:spcPct val="35000"/>
                </a:spcAft>
                <a:defRPr/>
              </a:pPr>
              <a:r>
                <a:rPr lang="en-US" sz="1300" b="1" dirty="0">
                  <a:solidFill>
                    <a:schemeClr val="tx1"/>
                  </a:solidFill>
                </a:rPr>
                <a:t>NSIDC DAAC</a:t>
              </a:r>
            </a:p>
          </p:txBody>
        </p:sp>
      </p:grpSp>
      <p:sp>
        <p:nvSpPr>
          <p:cNvPr id="74" name="TextBox 73"/>
          <p:cNvSpPr txBox="1"/>
          <p:nvPr/>
        </p:nvSpPr>
        <p:spPr>
          <a:xfrm>
            <a:off x="414539" y="2675058"/>
            <a:ext cx="2743200" cy="1077218"/>
          </a:xfrm>
          <a:prstGeom prst="rect">
            <a:avLst/>
          </a:prstGeom>
          <a:noFill/>
        </p:spPr>
        <p:txBody>
          <a:bodyPr>
            <a:spAutoFit/>
          </a:bodyPr>
          <a:lstStyle/>
          <a:p>
            <a:pPr algn="ctr">
              <a:defRPr/>
            </a:pPr>
            <a:r>
              <a:rPr lang="en-US" sz="3200" dirty="0">
                <a:solidFill>
                  <a:schemeClr val="bg1"/>
                </a:solidFill>
                <a:latin typeface="+mn-lt"/>
              </a:rPr>
              <a:t>Available Datasets</a:t>
            </a:r>
          </a:p>
        </p:txBody>
      </p:sp>
      <p:sp>
        <p:nvSpPr>
          <p:cNvPr id="29" name="TextBox 28">
            <a:extLst>
              <a:ext uri="{FF2B5EF4-FFF2-40B4-BE49-F238E27FC236}">
                <a16:creationId xmlns:a16="http://schemas.microsoft.com/office/drawing/2014/main" id="{8471D07C-45A9-453D-83EB-A55FC368286C}"/>
              </a:ext>
            </a:extLst>
          </p:cNvPr>
          <p:cNvSpPr txBox="1"/>
          <p:nvPr/>
        </p:nvSpPr>
        <p:spPr>
          <a:xfrm>
            <a:off x="3947160" y="5961159"/>
            <a:ext cx="4735512" cy="646331"/>
          </a:xfrm>
          <a:prstGeom prst="rect">
            <a:avLst/>
          </a:prstGeom>
          <a:noFill/>
        </p:spPr>
        <p:txBody>
          <a:bodyPr>
            <a:spAutoFit/>
          </a:bodyPr>
          <a:lstStyle/>
          <a:p>
            <a:pPr>
              <a:defRPr/>
            </a:pPr>
            <a:r>
              <a:rPr lang="en-US" sz="1800" dirty="0">
                <a:latin typeface="+mn-lt"/>
              </a:rPr>
              <a:t>Soil Moisture Active Passive (SMAP) Soil Moisture Products</a:t>
            </a:r>
          </a:p>
        </p:txBody>
      </p:sp>
      <p:grpSp>
        <p:nvGrpSpPr>
          <p:cNvPr id="31" name="Group 30">
            <a:extLst>
              <a:ext uri="{FF2B5EF4-FFF2-40B4-BE49-F238E27FC236}">
                <a16:creationId xmlns:a16="http://schemas.microsoft.com/office/drawing/2014/main" id="{8F91FC56-CA2C-49DA-8D3A-7D8A9C38E6DA}"/>
              </a:ext>
            </a:extLst>
          </p:cNvPr>
          <p:cNvGrpSpPr/>
          <p:nvPr/>
        </p:nvGrpSpPr>
        <p:grpSpPr>
          <a:xfrm>
            <a:off x="3032759" y="5786839"/>
            <a:ext cx="914400" cy="644261"/>
            <a:chOff x="2589892" y="5158308"/>
            <a:chExt cx="644261" cy="644261"/>
          </a:xfrm>
          <a:scene3d>
            <a:camera prst="orthographicFront">
              <a:rot lat="0" lon="0" rev="0"/>
            </a:camera>
            <a:lightRig rig="contrasting" dir="t">
              <a:rot lat="0" lon="0" rev="7800000"/>
            </a:lightRig>
          </a:scene3d>
        </p:grpSpPr>
        <p:sp>
          <p:nvSpPr>
            <p:cNvPr id="32" name="Oval 31">
              <a:extLst>
                <a:ext uri="{FF2B5EF4-FFF2-40B4-BE49-F238E27FC236}">
                  <a16:creationId xmlns:a16="http://schemas.microsoft.com/office/drawing/2014/main" id="{985C5BA8-F439-4444-9964-7E77BACCBDD7}"/>
                </a:ext>
              </a:extLst>
            </p:cNvPr>
            <p:cNvSpPr/>
            <p:nvPr/>
          </p:nvSpPr>
          <p:spPr>
            <a:xfrm>
              <a:off x="2589892" y="5158308"/>
              <a:ext cx="644261" cy="644261"/>
            </a:xfrm>
            <a:prstGeom prst="ellipse">
              <a:avLst/>
            </a:prstGeom>
            <a:ln>
              <a:noFill/>
            </a:ln>
            <a:effectLst/>
            <a:sp3d>
              <a:bevelT w="139700" h="139700"/>
            </a:sp3d>
          </p:spPr>
          <p:style>
            <a:lnRef idx="2">
              <a:schemeClr val="lt1">
                <a:hueOff val="0"/>
                <a:satOff val="0"/>
                <a:lumOff val="0"/>
                <a:alphaOff val="0"/>
              </a:schemeClr>
            </a:lnRef>
            <a:fillRef idx="1">
              <a:schemeClr val="accent1">
                <a:shade val="50000"/>
                <a:hueOff val="111419"/>
                <a:satOff val="2985"/>
                <a:lumOff val="13151"/>
                <a:alphaOff val="0"/>
              </a:schemeClr>
            </a:fillRef>
            <a:effectRef idx="0">
              <a:schemeClr val="accent1">
                <a:shade val="50000"/>
                <a:hueOff val="111419"/>
                <a:satOff val="2985"/>
                <a:lumOff val="13151"/>
                <a:alphaOff val="0"/>
              </a:schemeClr>
            </a:effectRef>
            <a:fontRef idx="minor">
              <a:schemeClr val="lt1"/>
            </a:fontRef>
          </p:style>
        </p:sp>
        <p:sp>
          <p:nvSpPr>
            <p:cNvPr id="33" name="Oval 18">
              <a:extLst>
                <a:ext uri="{FF2B5EF4-FFF2-40B4-BE49-F238E27FC236}">
                  <a16:creationId xmlns:a16="http://schemas.microsoft.com/office/drawing/2014/main" id="{2BF548E2-9F7E-4A76-A6C0-C94CE9F15A44}"/>
                </a:ext>
              </a:extLst>
            </p:cNvPr>
            <p:cNvSpPr/>
            <p:nvPr/>
          </p:nvSpPr>
          <p:spPr>
            <a:xfrm>
              <a:off x="2684242" y="5252658"/>
              <a:ext cx="455561" cy="455561"/>
            </a:xfrm>
            <a:prstGeom prst="rect">
              <a:avLst/>
            </a:prstGeom>
            <a:ln>
              <a:noFill/>
            </a:ln>
            <a:effectLst/>
            <a:sp3d>
              <a:bevelT w="139700" h="139700"/>
            </a:sp3d>
          </p:spPr>
          <p:style>
            <a:lnRef idx="0">
              <a:scrgbClr r="0" g="0" b="0"/>
            </a:lnRef>
            <a:fillRef idx="0">
              <a:scrgbClr r="0" g="0" b="0"/>
            </a:fillRef>
            <a:effectRef idx="0">
              <a:scrgbClr r="0" g="0" b="0"/>
            </a:effectRef>
            <a:fontRef idx="minor">
              <a:schemeClr val="lt1"/>
            </a:fontRef>
          </p:style>
          <p:txBody>
            <a:bodyPr lIns="8255" tIns="8255" rIns="8255" bIns="8255" spcCol="1270" anchor="ctr"/>
            <a:lstStyle/>
            <a:p>
              <a:pPr algn="ctr" defTabSz="577850">
                <a:lnSpc>
                  <a:spcPct val="90000"/>
                </a:lnSpc>
                <a:spcAft>
                  <a:spcPct val="35000"/>
                </a:spcAft>
                <a:defRPr/>
              </a:pPr>
              <a:r>
                <a:rPr lang="en-US" sz="1300" b="1" dirty="0">
                  <a:solidFill>
                    <a:schemeClr val="tx1"/>
                  </a:solidFill>
                </a:rPr>
                <a:t>NSIDC DAAC</a:t>
              </a:r>
            </a:p>
          </p:txBody>
        </p:sp>
      </p:grpSp>
      <p:sp>
        <p:nvSpPr>
          <p:cNvPr id="34" name="TextBox 33">
            <a:extLst>
              <a:ext uri="{FF2B5EF4-FFF2-40B4-BE49-F238E27FC236}">
                <a16:creationId xmlns:a16="http://schemas.microsoft.com/office/drawing/2014/main" id="{EBC517BB-0D08-4EF6-99CD-B83DC0134C65}"/>
              </a:ext>
            </a:extLst>
          </p:cNvPr>
          <p:cNvSpPr txBox="1"/>
          <p:nvPr/>
        </p:nvSpPr>
        <p:spPr>
          <a:xfrm>
            <a:off x="3434815" y="66875"/>
            <a:ext cx="5075582" cy="646331"/>
          </a:xfrm>
          <a:prstGeom prst="rect">
            <a:avLst/>
          </a:prstGeom>
          <a:noFill/>
        </p:spPr>
        <p:txBody>
          <a:bodyPr wrap="square">
            <a:spAutoFit/>
          </a:bodyPr>
          <a:lstStyle/>
          <a:p>
            <a:pPr>
              <a:defRPr/>
            </a:pPr>
            <a:r>
              <a:rPr lang="en-US" sz="1800" dirty="0">
                <a:latin typeface="+mn-lt"/>
              </a:rPr>
              <a:t>NASA VIIRS Surface Reflectance and LAI/FPAR Products</a:t>
            </a:r>
          </a:p>
        </p:txBody>
      </p:sp>
      <p:grpSp>
        <p:nvGrpSpPr>
          <p:cNvPr id="36" name="Group 35">
            <a:extLst>
              <a:ext uri="{FF2B5EF4-FFF2-40B4-BE49-F238E27FC236}">
                <a16:creationId xmlns:a16="http://schemas.microsoft.com/office/drawing/2014/main" id="{3068E77B-3A56-433C-BA02-011E4C949201}"/>
              </a:ext>
            </a:extLst>
          </p:cNvPr>
          <p:cNvGrpSpPr/>
          <p:nvPr/>
        </p:nvGrpSpPr>
        <p:grpSpPr>
          <a:xfrm>
            <a:off x="2522220" y="136055"/>
            <a:ext cx="914400" cy="601104"/>
            <a:chOff x="2575156" y="141029"/>
            <a:chExt cx="601104" cy="601104"/>
          </a:xfrm>
          <a:scene3d>
            <a:camera prst="orthographicFront">
              <a:rot lat="0" lon="0" rev="0"/>
            </a:camera>
            <a:lightRig rig="contrasting" dir="t">
              <a:rot lat="0" lon="0" rev="7800000"/>
            </a:lightRig>
          </a:scene3d>
        </p:grpSpPr>
        <p:sp>
          <p:nvSpPr>
            <p:cNvPr id="37" name="Oval 36">
              <a:extLst>
                <a:ext uri="{FF2B5EF4-FFF2-40B4-BE49-F238E27FC236}">
                  <a16:creationId xmlns:a16="http://schemas.microsoft.com/office/drawing/2014/main" id="{06EA826A-D950-4CC4-91C5-56BF7668BD90}"/>
                </a:ext>
              </a:extLst>
            </p:cNvPr>
            <p:cNvSpPr/>
            <p:nvPr/>
          </p:nvSpPr>
          <p:spPr>
            <a:xfrm>
              <a:off x="2575156" y="141029"/>
              <a:ext cx="601104" cy="601104"/>
            </a:xfrm>
            <a:prstGeom prst="ellipse">
              <a:avLst/>
            </a:prstGeom>
            <a:ln>
              <a:noFill/>
            </a:ln>
            <a:effectLst/>
            <a:sp3d>
              <a:bevelT w="139700" h="139700"/>
            </a:sp3d>
          </p:spPr>
          <p:style>
            <a:lnRef idx="2">
              <a:schemeClr val="lt1">
                <a:hueOff val="0"/>
                <a:satOff val="0"/>
                <a:lumOff val="0"/>
                <a:alphaOff val="0"/>
              </a:schemeClr>
            </a:lnRef>
            <a:fillRef idx="1">
              <a:schemeClr val="accent1">
                <a:shade val="50000"/>
                <a:hueOff val="111419"/>
                <a:satOff val="2985"/>
                <a:lumOff val="13151"/>
                <a:alphaOff val="0"/>
              </a:schemeClr>
            </a:fillRef>
            <a:effectRef idx="0">
              <a:schemeClr val="accent1">
                <a:shade val="50000"/>
                <a:hueOff val="111419"/>
                <a:satOff val="2985"/>
                <a:lumOff val="13151"/>
                <a:alphaOff val="0"/>
              </a:schemeClr>
            </a:effectRef>
            <a:fontRef idx="minor">
              <a:schemeClr val="lt1"/>
            </a:fontRef>
          </p:style>
        </p:sp>
        <p:sp>
          <p:nvSpPr>
            <p:cNvPr id="38" name="Oval 10">
              <a:extLst>
                <a:ext uri="{FF2B5EF4-FFF2-40B4-BE49-F238E27FC236}">
                  <a16:creationId xmlns:a16="http://schemas.microsoft.com/office/drawing/2014/main" id="{0CCA3547-8471-4316-BEC5-CC6071F65945}"/>
                </a:ext>
              </a:extLst>
            </p:cNvPr>
            <p:cNvSpPr/>
            <p:nvPr/>
          </p:nvSpPr>
          <p:spPr>
            <a:xfrm>
              <a:off x="2663187" y="229059"/>
              <a:ext cx="423855" cy="425044"/>
            </a:xfrm>
            <a:prstGeom prst="rect">
              <a:avLst/>
            </a:prstGeom>
            <a:ln>
              <a:noFill/>
            </a:ln>
            <a:effectLst/>
            <a:sp3d>
              <a:bevelT w="139700" h="139700"/>
            </a:sp3d>
          </p:spPr>
          <p:style>
            <a:lnRef idx="0">
              <a:scrgbClr r="0" g="0" b="0"/>
            </a:lnRef>
            <a:fillRef idx="0">
              <a:scrgbClr r="0" g="0" b="0"/>
            </a:fillRef>
            <a:effectRef idx="0">
              <a:scrgbClr r="0" g="0" b="0"/>
            </a:effectRef>
            <a:fontRef idx="minor">
              <a:schemeClr val="lt1"/>
            </a:fontRef>
          </p:style>
          <p:txBody>
            <a:bodyPr lIns="8255" tIns="8255" rIns="8255" bIns="8255" spcCol="1270" anchor="ctr"/>
            <a:lstStyle/>
            <a:p>
              <a:pPr algn="ctr" defTabSz="577850">
                <a:lnSpc>
                  <a:spcPct val="90000"/>
                </a:lnSpc>
                <a:spcAft>
                  <a:spcPct val="35000"/>
                </a:spcAft>
                <a:defRPr/>
              </a:pPr>
              <a:r>
                <a:rPr lang="en-US" sz="1300" b="1" dirty="0">
                  <a:solidFill>
                    <a:schemeClr val="tx1"/>
                  </a:solidFill>
                </a:rPr>
                <a:t>LP DAAC</a:t>
              </a:r>
            </a:p>
          </p:txBody>
        </p:sp>
      </p:grpSp>
    </p:spTree>
    <p:extLst>
      <p:ext uri="{BB962C8B-B14F-4D97-AF65-F5344CB8AC3E}">
        <p14:creationId xmlns:p14="http://schemas.microsoft.com/office/powerpoint/2010/main" val="1418451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856"/>
            <a:ext cx="8581294" cy="6705292"/>
          </a:xfrm>
        </p:spPr>
        <p:txBody>
          <a:bodyPr/>
          <a:lstStyle/>
          <a:p>
            <a:pPr marL="114300" lvl="1" indent="0">
              <a:buNone/>
              <a:tabLst>
                <a:tab pos="290513" algn="l"/>
              </a:tabLst>
            </a:pPr>
            <a:r>
              <a:rPr lang="en-US" sz="2800" b="1" dirty="0">
                <a:latin typeface="+mj-lt"/>
              </a:rPr>
              <a:t>Newly Released Datasets:</a:t>
            </a:r>
          </a:p>
          <a:p>
            <a:pPr marL="114300">
              <a:buFont typeface="Wingdings" panose="05000000000000000000" pitchFamily="2" charset="2"/>
              <a:buChar char="§"/>
              <a:tabLst>
                <a:tab pos="633413" algn="l"/>
              </a:tabLst>
            </a:pPr>
            <a:r>
              <a:rPr lang="en-US" sz="2400" b="1" dirty="0">
                <a:latin typeface="+mj-lt"/>
              </a:rPr>
              <a:t>USGS</a:t>
            </a:r>
          </a:p>
          <a:p>
            <a:pPr marL="800100" lvl="2" indent="-228600">
              <a:buFont typeface="Wingdings" panose="05000000000000000000" pitchFamily="2" charset="2"/>
              <a:buChar char="§"/>
              <a:tabLst>
                <a:tab pos="290513" algn="l"/>
              </a:tabLst>
            </a:pPr>
            <a:r>
              <a:rPr lang="en-US" dirty="0">
                <a:latin typeface="+mj-lt"/>
              </a:rPr>
              <a:t>Landsat Analysis Ready Data</a:t>
            </a:r>
            <a:endParaRPr lang="en-US" b="1" dirty="0">
              <a:latin typeface="+mj-lt"/>
            </a:endParaRPr>
          </a:p>
          <a:p>
            <a:pPr marL="0" indent="-342900">
              <a:buFont typeface="Wingdings" panose="05000000000000000000" pitchFamily="2" charset="2"/>
              <a:buChar char="§"/>
              <a:tabLst>
                <a:tab pos="290513" algn="l"/>
              </a:tabLst>
            </a:pPr>
            <a:r>
              <a:rPr lang="en-US" sz="2400" b="1" dirty="0">
                <a:solidFill>
                  <a:schemeClr val="tx1"/>
                </a:solidFill>
                <a:latin typeface="+mj-lt"/>
              </a:rPr>
              <a:t>JPL/LP DAAC</a:t>
            </a:r>
          </a:p>
          <a:p>
            <a:pPr marL="800100" lvl="2" indent="-228600">
              <a:buFont typeface="Wingdings" panose="05000000000000000000" pitchFamily="2" charset="2"/>
              <a:buChar char="§"/>
              <a:tabLst>
                <a:tab pos="290513" algn="l"/>
              </a:tabLst>
            </a:pPr>
            <a:r>
              <a:rPr lang="en-US" dirty="0">
                <a:solidFill>
                  <a:schemeClr val="tx1"/>
                </a:solidFill>
                <a:latin typeface="+mj-lt"/>
              </a:rPr>
              <a:t>ECOSTRESS </a:t>
            </a:r>
          </a:p>
          <a:p>
            <a:pPr marL="114300">
              <a:buFont typeface="Wingdings" panose="05000000000000000000" pitchFamily="2" charset="2"/>
              <a:buChar char="§"/>
              <a:tabLst>
                <a:tab pos="633413" algn="l"/>
              </a:tabLst>
            </a:pPr>
            <a:r>
              <a:rPr lang="en-US" sz="2400" b="1" dirty="0"/>
              <a:t>ORNL DAAC</a:t>
            </a:r>
          </a:p>
          <a:p>
            <a:pPr marL="800100" lvl="2" indent="-228600">
              <a:buFont typeface="Wingdings" panose="05000000000000000000" pitchFamily="2" charset="2"/>
              <a:buChar char="§"/>
              <a:tabLst>
                <a:tab pos="290513" algn="l"/>
              </a:tabLst>
            </a:pPr>
            <a:r>
              <a:rPr lang="en-US" dirty="0" err="1"/>
              <a:t>Daymet</a:t>
            </a:r>
            <a:r>
              <a:rPr lang="en-US" dirty="0"/>
              <a:t> (Gridded estimates of daily weather parameters for NA)</a:t>
            </a:r>
            <a:endParaRPr lang="en-US" dirty="0">
              <a:solidFill>
                <a:schemeClr val="tx1"/>
              </a:solidFill>
              <a:latin typeface="+mj-lt"/>
            </a:endParaRPr>
          </a:p>
          <a:p>
            <a:pPr marL="114300" lvl="1" indent="0">
              <a:buNone/>
              <a:tabLst>
                <a:tab pos="290513" algn="l"/>
              </a:tabLst>
            </a:pPr>
            <a:r>
              <a:rPr lang="en-US" sz="2800" b="1" dirty="0">
                <a:solidFill>
                  <a:schemeClr val="tx1"/>
                </a:solidFill>
                <a:latin typeface="+mj-lt"/>
              </a:rPr>
              <a:t>Future Datasets:</a:t>
            </a:r>
            <a:endParaRPr lang="en-US" sz="2800" dirty="0">
              <a:solidFill>
                <a:schemeClr val="tx1"/>
              </a:solidFill>
              <a:latin typeface="+mj-lt"/>
            </a:endParaRPr>
          </a:p>
          <a:p>
            <a:pPr marL="114300">
              <a:buFont typeface="Wingdings" panose="05000000000000000000" pitchFamily="2" charset="2"/>
              <a:buChar char="§"/>
              <a:tabLst>
                <a:tab pos="633413" algn="l"/>
              </a:tabLst>
            </a:pPr>
            <a:r>
              <a:rPr lang="en-US" sz="2400" b="1" dirty="0">
                <a:latin typeface="+mj-lt"/>
              </a:rPr>
              <a:t>LP DAAC</a:t>
            </a:r>
          </a:p>
          <a:p>
            <a:pPr marL="800100" lvl="2" indent="-228600">
              <a:buFont typeface="Wingdings" panose="05000000000000000000" pitchFamily="2" charset="2"/>
              <a:buChar char="§"/>
              <a:tabLst>
                <a:tab pos="290513" algn="l"/>
              </a:tabLst>
            </a:pPr>
            <a:r>
              <a:rPr lang="en-US" dirty="0">
                <a:latin typeface="+mj-lt"/>
              </a:rPr>
              <a:t>GEDI</a:t>
            </a:r>
          </a:p>
          <a:p>
            <a:pPr marL="800100" lvl="2" indent="-228600">
              <a:buFont typeface="Wingdings" panose="05000000000000000000" pitchFamily="2" charset="2"/>
              <a:buChar char="§"/>
              <a:tabLst>
                <a:tab pos="290513" algn="l"/>
              </a:tabLst>
            </a:pPr>
            <a:r>
              <a:rPr lang="en-US" dirty="0">
                <a:latin typeface="+mj-lt"/>
              </a:rPr>
              <a:t>S-NPP NASA Visible Infrared Imaging Radiometer Suite (VIIRS)</a:t>
            </a:r>
          </a:p>
          <a:p>
            <a:pPr marL="800100" lvl="2" indent="-228600">
              <a:buFont typeface="Wingdings" panose="05000000000000000000" pitchFamily="2" charset="2"/>
              <a:buChar char="§"/>
              <a:tabLst>
                <a:tab pos="290513" algn="l"/>
              </a:tabLst>
            </a:pPr>
            <a:r>
              <a:rPr lang="en-US" dirty="0">
                <a:latin typeface="+mj-lt"/>
              </a:rPr>
              <a:t>Additional MODIS Version 6 Data Products</a:t>
            </a:r>
          </a:p>
          <a:p>
            <a:pPr marL="0" indent="0">
              <a:buNone/>
              <a:tabLst>
                <a:tab pos="290513" algn="l"/>
              </a:tabLst>
            </a:pPr>
            <a:r>
              <a:rPr lang="en-US" b="1" dirty="0"/>
              <a:t>New Functionality:</a:t>
            </a:r>
          </a:p>
          <a:p>
            <a:pPr marL="571500" lvl="1" indent="-228600">
              <a:buFont typeface="Wingdings" panose="05000000000000000000" pitchFamily="2" charset="2"/>
              <a:buChar char="§"/>
              <a:tabLst>
                <a:tab pos="290513" algn="l"/>
              </a:tabLst>
            </a:pPr>
            <a:r>
              <a:rPr lang="en-US" sz="2000" dirty="0" err="1">
                <a:latin typeface="+mj-lt"/>
              </a:rPr>
              <a:t>A</a:t>
            </a:r>
            <a:r>
              <a:rPr lang="en-US" altLang="en-US" sz="2000" i="1" dirty="0" err="1">
                <a:latin typeface="+mj-lt"/>
              </a:rPr>
              <a:t>ρ</a:t>
            </a:r>
            <a:r>
              <a:rPr lang="el-GR" altLang="en-US" sz="2000" i="1" dirty="0">
                <a:latin typeface="+mj-lt"/>
              </a:rPr>
              <a:t>ρ</a:t>
            </a:r>
            <a:r>
              <a:rPr lang="en-US" sz="2000" dirty="0">
                <a:latin typeface="+mj-lt"/>
              </a:rPr>
              <a:t>EEARS API</a:t>
            </a:r>
          </a:p>
          <a:p>
            <a:pPr marL="571500" lvl="1" indent="-228600">
              <a:buFont typeface="Wingdings" panose="05000000000000000000" pitchFamily="2" charset="2"/>
              <a:buChar char="§"/>
              <a:tabLst>
                <a:tab pos="290513" algn="l"/>
              </a:tabLst>
            </a:pPr>
            <a:r>
              <a:rPr lang="en-US" sz="1800" dirty="0" err="1">
                <a:latin typeface="+mj-lt"/>
              </a:rPr>
              <a:t>A</a:t>
            </a:r>
            <a:r>
              <a:rPr lang="en-US" altLang="en-US" sz="1800" i="1" dirty="0" err="1">
                <a:latin typeface="+mj-lt"/>
              </a:rPr>
              <a:t>ρ</a:t>
            </a:r>
            <a:r>
              <a:rPr lang="el-GR" altLang="en-US" sz="1800" i="1" dirty="0">
                <a:latin typeface="+mj-lt"/>
              </a:rPr>
              <a:t>ρ</a:t>
            </a:r>
            <a:r>
              <a:rPr lang="en-US" sz="1800" dirty="0">
                <a:latin typeface="+mj-lt"/>
              </a:rPr>
              <a:t>EEARS to the Cloud </a:t>
            </a:r>
          </a:p>
          <a:p>
            <a:pPr marL="800100" lvl="2" indent="-228600">
              <a:buFont typeface="Wingdings" panose="05000000000000000000" pitchFamily="2" charset="2"/>
              <a:buChar char="§"/>
              <a:tabLst>
                <a:tab pos="290513" algn="l"/>
              </a:tabLst>
            </a:pPr>
            <a:r>
              <a:rPr lang="en-US" sz="1600" dirty="0">
                <a:latin typeface="+mj-lt"/>
              </a:rPr>
              <a:t>NASA-compliant General Application Platform (NGAP)</a:t>
            </a:r>
            <a:r>
              <a:rPr lang="en-US" sz="1800" dirty="0">
                <a:latin typeface="+mj-lt"/>
              </a:rPr>
              <a:t>	</a:t>
            </a:r>
            <a:endParaRPr lang="en-US" sz="3200" dirty="0">
              <a:latin typeface="+mj-lt"/>
            </a:endParaRPr>
          </a:p>
          <a:p>
            <a:pPr marL="342900" lvl="1" indent="-228600">
              <a:buFont typeface="Wingdings" panose="05000000000000000000" pitchFamily="2" charset="2"/>
              <a:buChar char="§"/>
              <a:tabLst>
                <a:tab pos="290513" algn="l"/>
              </a:tabLst>
            </a:pPr>
            <a:endParaRPr lang="en-US" dirty="0">
              <a:latin typeface="+mj-lt"/>
            </a:endParaRPr>
          </a:p>
          <a:p>
            <a:pPr marL="342900" lvl="1" indent="-228600">
              <a:buFont typeface="Wingdings" panose="05000000000000000000" pitchFamily="2" charset="2"/>
              <a:buChar char="§"/>
              <a:tabLst>
                <a:tab pos="290513" algn="l"/>
              </a:tabLst>
            </a:pPr>
            <a:endParaRPr lang="en-US" sz="2200" dirty="0">
              <a:solidFill>
                <a:schemeClr val="tx1"/>
              </a:solidFill>
              <a:latin typeface="+mj-lt"/>
            </a:endParaRPr>
          </a:p>
          <a:p>
            <a:pPr marL="342900" lvl="1" indent="-228600">
              <a:buFont typeface="Wingdings" panose="05000000000000000000" pitchFamily="2" charset="2"/>
              <a:buChar char="§"/>
              <a:tabLst>
                <a:tab pos="290513" algn="l"/>
              </a:tabLst>
            </a:pPr>
            <a:endParaRPr lang="en-US" sz="2200" dirty="0">
              <a:solidFill>
                <a:schemeClr val="tx1"/>
              </a:solidFill>
              <a:latin typeface="+mj-lt"/>
            </a:endParaRPr>
          </a:p>
          <a:p>
            <a:endParaRPr lang="en-US" sz="2400" dirty="0"/>
          </a:p>
        </p:txBody>
      </p:sp>
      <p:grpSp>
        <p:nvGrpSpPr>
          <p:cNvPr id="4" name="Group 3"/>
          <p:cNvGrpSpPr/>
          <p:nvPr/>
        </p:nvGrpSpPr>
        <p:grpSpPr>
          <a:xfrm>
            <a:off x="4719224" y="5060576"/>
            <a:ext cx="1235677" cy="642551"/>
            <a:chOff x="6468402" y="9089782"/>
            <a:chExt cx="1995487" cy="1323975"/>
          </a:xfrm>
        </p:grpSpPr>
        <p:pic>
          <p:nvPicPr>
            <p:cNvPr id="2050" name="Picture 2" descr="https://www.ocrmobile.com/images/2016/12/21/cloud.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68402" y="9089782"/>
              <a:ext cx="1995487" cy="13239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764163" y="9568872"/>
              <a:ext cx="851516" cy="369332"/>
            </a:xfrm>
            <a:prstGeom prst="rect">
              <a:avLst/>
            </a:prstGeom>
            <a:noFill/>
          </p:spPr>
          <p:txBody>
            <a:bodyPr wrap="none" rtlCol="0">
              <a:spAutoFit/>
            </a:bodyPr>
            <a:lstStyle/>
            <a:p>
              <a:r>
                <a:rPr lang="en-US" sz="1800" b="1" dirty="0"/>
                <a:t>NGAP</a:t>
              </a:r>
            </a:p>
          </p:txBody>
        </p:sp>
      </p:grpSp>
      <p:pic>
        <p:nvPicPr>
          <p:cNvPr id="7" name="Content Placeholder 8">
            <a:extLst>
              <a:ext uri="{FF2B5EF4-FFF2-40B4-BE49-F238E27FC236}">
                <a16:creationId xmlns:a16="http://schemas.microsoft.com/office/drawing/2014/main" id="{587AA029-0907-4497-95C8-636AE02503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8859" y="4838700"/>
            <a:ext cx="2386796" cy="1728853"/>
          </a:xfrm>
          <a:prstGeom prst="rect">
            <a:avLst/>
          </a:prstGeom>
        </p:spPr>
      </p:pic>
    </p:spTree>
    <p:extLst>
      <p:ext uri="{BB962C8B-B14F-4D97-AF65-F5344CB8AC3E}">
        <p14:creationId xmlns:p14="http://schemas.microsoft.com/office/powerpoint/2010/main" val="1902248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2A761A-63DC-4F85-9D15-4BC214AE462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051" t="4508" r="2471" b="3214"/>
          <a:stretch/>
        </p:blipFill>
        <p:spPr>
          <a:xfrm>
            <a:off x="3126841" y="2126254"/>
            <a:ext cx="5796823" cy="37970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le 1">
            <a:extLst>
              <a:ext uri="{FF2B5EF4-FFF2-40B4-BE49-F238E27FC236}">
                <a16:creationId xmlns:a16="http://schemas.microsoft.com/office/drawing/2014/main" id="{6BB61726-B146-44DA-9149-8C1BC943EF7D}"/>
              </a:ext>
            </a:extLst>
          </p:cNvPr>
          <p:cNvSpPr>
            <a:spLocks noGrp="1"/>
          </p:cNvSpPr>
          <p:nvPr>
            <p:ph type="title"/>
          </p:nvPr>
        </p:nvSpPr>
        <p:spPr>
          <a:xfrm>
            <a:off x="457200" y="15147"/>
            <a:ext cx="7886700" cy="1325562"/>
          </a:xfrm>
        </p:spPr>
        <p:txBody>
          <a:bodyPr anchor="t"/>
          <a:lstStyle/>
          <a:p>
            <a:r>
              <a:rPr lang="en-US" sz="3200" dirty="0"/>
              <a:t>NASA’s Land Processes Distributed Active Archive Center (LP DAAC)</a:t>
            </a:r>
          </a:p>
        </p:txBody>
      </p:sp>
      <p:sp>
        <p:nvSpPr>
          <p:cNvPr id="3" name="Text Placeholder 2">
            <a:extLst>
              <a:ext uri="{FF2B5EF4-FFF2-40B4-BE49-F238E27FC236}">
                <a16:creationId xmlns:a16="http://schemas.microsoft.com/office/drawing/2014/main" id="{62201A65-114B-4ACC-8208-4C02743B2989}"/>
              </a:ext>
            </a:extLst>
          </p:cNvPr>
          <p:cNvSpPr>
            <a:spLocks noGrp="1"/>
          </p:cNvSpPr>
          <p:nvPr>
            <p:ph type="body" idx="1"/>
          </p:nvPr>
        </p:nvSpPr>
        <p:spPr>
          <a:xfrm>
            <a:off x="132201" y="944097"/>
            <a:ext cx="8901629" cy="4351338"/>
          </a:xfrm>
        </p:spPr>
        <p:txBody>
          <a:bodyPr/>
          <a:lstStyle/>
          <a:p>
            <a:r>
              <a:rPr lang="en-US" sz="1800" dirty="0"/>
              <a:t>Located in Sioux Falls, SD at the U.S. Geological Survey (USGS) Earth Resources Observation and Science (EROS) Center</a:t>
            </a:r>
          </a:p>
          <a:p>
            <a:r>
              <a:rPr lang="en-US" sz="1800" dirty="0"/>
              <a:t>One of twelve NASA Earth Observing System Data &amp; Information System (EOSDIS) DAACs</a:t>
            </a:r>
          </a:p>
          <a:p>
            <a:r>
              <a:rPr lang="en-US" sz="1800" dirty="0">
                <a:hlinkClick r:id="rId4"/>
              </a:rPr>
              <a:t>https://lpdaac.usgs.gov</a:t>
            </a:r>
            <a:endParaRPr lang="en-US" sz="1800" dirty="0"/>
          </a:p>
          <a:p>
            <a:pPr marL="0" indent="0">
              <a:buNone/>
            </a:pPr>
            <a:endParaRPr lang="en-US" sz="1800" dirty="0"/>
          </a:p>
        </p:txBody>
      </p:sp>
      <p:sp>
        <p:nvSpPr>
          <p:cNvPr id="4" name="Slide Number Placeholder 3">
            <a:extLst>
              <a:ext uri="{FF2B5EF4-FFF2-40B4-BE49-F238E27FC236}">
                <a16:creationId xmlns:a16="http://schemas.microsoft.com/office/drawing/2014/main" id="{9891DA84-B0AC-4D5E-8D9A-6D9C35812B42}"/>
              </a:ext>
            </a:extLst>
          </p:cNvPr>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2</a:t>
            </a:fld>
            <a:endParaRPr lang="en-US" sz="1200">
              <a:solidFill>
                <a:srgbClr val="888888"/>
              </a:solidFill>
              <a:ea typeface="Calibri"/>
              <a:cs typeface="Calibri"/>
              <a:sym typeface="Calibri"/>
            </a:endParaRPr>
          </a:p>
        </p:txBody>
      </p:sp>
      <p:pic>
        <p:nvPicPr>
          <p:cNvPr id="5" name="Picture 2">
            <a:extLst>
              <a:ext uri="{FF2B5EF4-FFF2-40B4-BE49-F238E27FC236}">
                <a16:creationId xmlns:a16="http://schemas.microsoft.com/office/drawing/2014/main" id="{D58FF1AB-9963-457F-90DD-F0458CB8E57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2201" y="3009900"/>
            <a:ext cx="2796335" cy="21031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8444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109" y="3390364"/>
            <a:ext cx="2532063" cy="98488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sz="1600" b="1" dirty="0">
                <a:solidFill>
                  <a:schemeClr val="tx1"/>
                </a:solidFill>
                <a:latin typeface="Arial" panose="020B0604020202020204" pitchFamily="34" charset="0"/>
                <a:cs typeface="Arial" panose="020B0604020202020204" pitchFamily="34" charset="0"/>
              </a:rPr>
              <a:t>Study Area </a:t>
            </a:r>
          </a:p>
          <a:p>
            <a:pPr marL="285750" indent="-285750">
              <a:buFont typeface="Arial" panose="020B0604020202020204" pitchFamily="34" charset="0"/>
              <a:buChar char="•"/>
              <a:defRPr/>
            </a:pPr>
            <a:r>
              <a:rPr lang="en-US" dirty="0">
                <a:solidFill>
                  <a:schemeClr val="tx1"/>
                </a:solidFill>
                <a:latin typeface="Arial" panose="020B0604020202020204" pitchFamily="34" charset="0"/>
                <a:cs typeface="Arial" panose="020B0604020202020204" pitchFamily="34" charset="0"/>
              </a:rPr>
              <a:t>Province of Ontario</a:t>
            </a:r>
          </a:p>
          <a:p>
            <a:pPr marL="742950" lvl="1" indent="-285750">
              <a:buFont typeface="Arial" panose="020B0604020202020204" pitchFamily="34" charset="0"/>
              <a:buChar char="•"/>
              <a:defRPr/>
            </a:pPr>
            <a:r>
              <a:rPr lang="en-US" dirty="0"/>
              <a:t>1,076,395 km</a:t>
            </a:r>
            <a:r>
              <a:rPr lang="en-US" baseline="30000" dirty="0"/>
              <a:t>2</a:t>
            </a:r>
            <a:r>
              <a:rPr lang="en-US" dirty="0">
                <a:solidFill>
                  <a:schemeClr val="tx1"/>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defRPr/>
            </a:pPr>
            <a:r>
              <a:rPr lang="en-US" dirty="0">
                <a:solidFill>
                  <a:schemeClr val="tx1"/>
                </a:solidFill>
                <a:latin typeface="Arial" panose="020B0604020202020204" pitchFamily="34" charset="0"/>
                <a:cs typeface="Arial" panose="020B0604020202020204" pitchFamily="34" charset="0"/>
              </a:rPr>
              <a:t>Single feature shapefile</a:t>
            </a:r>
          </a:p>
        </p:txBody>
      </p:sp>
      <p:sp>
        <p:nvSpPr>
          <p:cNvPr id="5" name="Rectangle 4"/>
          <p:cNvSpPr/>
          <p:nvPr/>
        </p:nvSpPr>
        <p:spPr>
          <a:xfrm>
            <a:off x="2697622" y="3176369"/>
            <a:ext cx="1804988" cy="553998"/>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defRPr/>
            </a:pPr>
            <a:r>
              <a:rPr lang="en-US" sz="1600" b="1" dirty="0">
                <a:solidFill>
                  <a:schemeClr val="tx1"/>
                </a:solidFill>
                <a:latin typeface="Arial" panose="020B0604020202020204" pitchFamily="34" charset="0"/>
                <a:cs typeface="Arial" panose="020B0604020202020204" pitchFamily="34" charset="0"/>
              </a:rPr>
              <a:t>Time Span</a:t>
            </a:r>
          </a:p>
          <a:p>
            <a:pPr marL="285750" indent="-285750">
              <a:buFont typeface="Arial" panose="020B0604020202020204" pitchFamily="34" charset="0"/>
              <a:buChar char="•"/>
              <a:defRPr/>
            </a:pPr>
            <a:r>
              <a:rPr lang="en-US" dirty="0">
                <a:solidFill>
                  <a:schemeClr val="tx1"/>
                </a:solidFill>
                <a:latin typeface="Arial" panose="020B0604020202020204" pitchFamily="34" charset="0"/>
                <a:cs typeface="Arial" panose="020B0604020202020204" pitchFamily="34" charset="0"/>
              </a:rPr>
              <a:t>2001 – 2013 </a:t>
            </a:r>
          </a:p>
        </p:txBody>
      </p:sp>
      <p:sp>
        <p:nvSpPr>
          <p:cNvPr id="6" name="Rectangle 5"/>
          <p:cNvSpPr/>
          <p:nvPr/>
        </p:nvSpPr>
        <p:spPr>
          <a:xfrm>
            <a:off x="172483" y="4512005"/>
            <a:ext cx="3319462" cy="1200329"/>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defRPr/>
            </a:pPr>
            <a:r>
              <a:rPr lang="en-US" sz="1600" b="1" dirty="0">
                <a:solidFill>
                  <a:schemeClr val="tx1"/>
                </a:solidFill>
                <a:latin typeface="Arial" panose="020B0604020202020204" pitchFamily="34" charset="0"/>
                <a:cs typeface="Arial" panose="020B0604020202020204" pitchFamily="34" charset="0"/>
              </a:rPr>
              <a:t>Datasets</a:t>
            </a:r>
          </a:p>
          <a:p>
            <a:pPr marL="171450" indent="-171450">
              <a:buFont typeface="Arial" panose="020B0604020202020204" pitchFamily="34" charset="0"/>
              <a:buChar char="•"/>
              <a:defRPr/>
            </a:pPr>
            <a:r>
              <a:rPr lang="en-US" dirty="0">
                <a:solidFill>
                  <a:schemeClr val="tx1"/>
                </a:solidFill>
                <a:latin typeface="Arial" panose="020B0604020202020204" pitchFamily="34" charset="0"/>
                <a:cs typeface="Arial" panose="020B0604020202020204" pitchFamily="34" charset="0"/>
              </a:rPr>
              <a:t>MODIS monthly/1 km NDVI</a:t>
            </a:r>
          </a:p>
          <a:p>
            <a:pPr marL="171450" indent="-171450">
              <a:buFont typeface="Arial" panose="020B0604020202020204" pitchFamily="34" charset="0"/>
              <a:buChar char="•"/>
              <a:defRPr/>
            </a:pPr>
            <a:r>
              <a:rPr lang="en-US" dirty="0">
                <a:solidFill>
                  <a:schemeClr val="tx1"/>
                </a:solidFill>
                <a:latin typeface="Arial" panose="020B0604020202020204" pitchFamily="34" charset="0"/>
                <a:cs typeface="Arial" panose="020B0604020202020204" pitchFamily="34" charset="0"/>
              </a:rPr>
              <a:t>MODIS Annual/500 m LCT</a:t>
            </a:r>
          </a:p>
          <a:p>
            <a:pPr marL="171450" indent="-171450">
              <a:buFont typeface="Arial" panose="020B0604020202020204" pitchFamily="34" charset="0"/>
              <a:buChar char="•"/>
              <a:defRPr/>
            </a:pPr>
            <a:r>
              <a:rPr lang="en-US" dirty="0">
                <a:solidFill>
                  <a:schemeClr val="tx1"/>
                </a:solidFill>
                <a:latin typeface="Arial" panose="020B0604020202020204" pitchFamily="34" charset="0"/>
                <a:cs typeface="Arial" panose="020B0604020202020204" pitchFamily="34" charset="0"/>
              </a:rPr>
              <a:t>MODIS Annual/1 km NPP</a:t>
            </a:r>
          </a:p>
          <a:p>
            <a:pPr marL="171450" indent="-171450">
              <a:buFont typeface="Arial" panose="020B0604020202020204" pitchFamily="34" charset="0"/>
              <a:buChar char="•"/>
              <a:defRPr/>
            </a:pPr>
            <a:r>
              <a:rPr lang="en-US" dirty="0">
                <a:solidFill>
                  <a:schemeClr val="tx1"/>
                </a:solidFill>
                <a:latin typeface="Arial" panose="020B0604020202020204" pitchFamily="34" charset="0"/>
                <a:cs typeface="Arial" panose="020B0604020202020204" pitchFamily="34" charset="0"/>
              </a:rPr>
              <a:t>NASA SRTM 90 m DEM</a:t>
            </a:r>
          </a:p>
        </p:txBody>
      </p:sp>
      <p:sp>
        <p:nvSpPr>
          <p:cNvPr id="7" name="Rectangle 6"/>
          <p:cNvSpPr/>
          <p:nvPr/>
        </p:nvSpPr>
        <p:spPr>
          <a:xfrm>
            <a:off x="2752272" y="4135853"/>
            <a:ext cx="1219200" cy="553998"/>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defRPr/>
            </a:pPr>
            <a:r>
              <a:rPr lang="en-US" sz="1600" b="1" dirty="0">
                <a:solidFill>
                  <a:schemeClr val="tx1"/>
                </a:solidFill>
                <a:latin typeface="Arial" panose="020B0604020202020204" pitchFamily="34" charset="0"/>
                <a:cs typeface="Arial" panose="020B0604020202020204" pitchFamily="34" charset="0"/>
              </a:rPr>
              <a:t>Format</a:t>
            </a:r>
            <a:endParaRPr lang="en-US" sz="1800" b="1"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r>
              <a:rPr lang="en-US" dirty="0">
                <a:solidFill>
                  <a:schemeClr val="tx1"/>
                </a:solidFill>
                <a:latin typeface="Arial" panose="020B0604020202020204" pitchFamily="34" charset="0"/>
                <a:cs typeface="Arial" panose="020B0604020202020204" pitchFamily="34" charset="0"/>
              </a:rPr>
              <a:t>GeoTIFF</a:t>
            </a:r>
            <a:endParaRPr lang="en-US" sz="1600" dirty="0">
              <a:solidFill>
                <a:schemeClr val="tx1"/>
              </a:solidFill>
              <a:latin typeface="Arial" panose="020B0604020202020204" pitchFamily="34" charset="0"/>
              <a:cs typeface="Arial" panose="020B0604020202020204" pitchFamily="34" charset="0"/>
            </a:endParaRPr>
          </a:p>
        </p:txBody>
      </p:sp>
      <p:sp>
        <p:nvSpPr>
          <p:cNvPr id="8" name="Rectangle 7"/>
          <p:cNvSpPr/>
          <p:nvPr/>
        </p:nvSpPr>
        <p:spPr>
          <a:xfrm>
            <a:off x="2653339" y="3684496"/>
            <a:ext cx="1547813" cy="553998"/>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defRPr/>
            </a:pPr>
            <a:r>
              <a:rPr lang="en-US" sz="1600" b="1" dirty="0">
                <a:solidFill>
                  <a:schemeClr val="tx1"/>
                </a:solidFill>
                <a:latin typeface="Arial" panose="020B0604020202020204" pitchFamily="34" charset="0"/>
                <a:cs typeface="Arial" panose="020B0604020202020204" pitchFamily="34" charset="0"/>
              </a:rPr>
              <a:t>Projection</a:t>
            </a:r>
            <a:endParaRPr lang="en-US" sz="1800" b="1"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r>
              <a:rPr lang="en-US" dirty="0">
                <a:solidFill>
                  <a:schemeClr val="tx1"/>
                </a:solidFill>
                <a:latin typeface="Arial" panose="020B0604020202020204" pitchFamily="34" charset="0"/>
                <a:cs typeface="Arial" panose="020B0604020202020204" pitchFamily="34" charset="0"/>
              </a:rPr>
              <a:t>Geographic</a:t>
            </a:r>
            <a:endParaRPr lang="en-US" sz="1600" dirty="0">
              <a:solidFill>
                <a:schemeClr val="tx1"/>
              </a:solidFill>
              <a:latin typeface="Arial" panose="020B0604020202020204" pitchFamily="34" charset="0"/>
              <a:cs typeface="Arial" panose="020B0604020202020204" pitchFamily="34" charset="0"/>
            </a:endParaRPr>
          </a:p>
        </p:txBody>
      </p:sp>
      <p:sp>
        <p:nvSpPr>
          <p:cNvPr id="15" name="Rectangle 14"/>
          <p:cNvSpPr/>
          <p:nvPr/>
        </p:nvSpPr>
        <p:spPr>
          <a:xfrm>
            <a:off x="4835525" y="1175081"/>
            <a:ext cx="1506538" cy="430213"/>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defRPr/>
            </a:pPr>
            <a:r>
              <a:rPr lang="en-US" sz="1100" b="1" dirty="0">
                <a:solidFill>
                  <a:schemeClr val="tx1"/>
                </a:solidFill>
                <a:latin typeface="Arial" panose="020B0604020202020204" pitchFamily="34" charset="0"/>
                <a:cs typeface="Arial" panose="020B0604020202020204" pitchFamily="34" charset="0"/>
              </a:rPr>
              <a:t>MOD13A3.006</a:t>
            </a:r>
          </a:p>
          <a:p>
            <a:pPr>
              <a:defRPr/>
            </a:pPr>
            <a:r>
              <a:rPr lang="en-US" sz="1100" dirty="0">
                <a:solidFill>
                  <a:schemeClr val="tx1"/>
                </a:solidFill>
                <a:latin typeface="Arial" panose="020B0604020202020204" pitchFamily="34" charset="0"/>
                <a:cs typeface="Arial" panose="020B0604020202020204" pitchFamily="34" charset="0"/>
              </a:rPr>
              <a:t>_1km_monthly_NDVI</a:t>
            </a:r>
          </a:p>
        </p:txBody>
      </p:sp>
      <p:sp>
        <p:nvSpPr>
          <p:cNvPr id="16" name="Rectangle 15"/>
          <p:cNvSpPr/>
          <p:nvPr/>
        </p:nvSpPr>
        <p:spPr>
          <a:xfrm>
            <a:off x="6323013" y="1175081"/>
            <a:ext cx="1504950" cy="430213"/>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defRPr/>
            </a:pPr>
            <a:r>
              <a:rPr lang="en-US" sz="1100" b="1" dirty="0">
                <a:solidFill>
                  <a:schemeClr val="tx1"/>
                </a:solidFill>
                <a:latin typeface="Arial" panose="020B0604020202020204" pitchFamily="34" charset="0"/>
                <a:cs typeface="Arial" panose="020B0604020202020204" pitchFamily="34" charset="0"/>
              </a:rPr>
              <a:t>MCD12Q1.006</a:t>
            </a:r>
          </a:p>
          <a:p>
            <a:pPr>
              <a:defRPr/>
            </a:pPr>
            <a:r>
              <a:rPr lang="en-US" sz="1100" dirty="0">
                <a:solidFill>
                  <a:schemeClr val="tx1"/>
                </a:solidFill>
                <a:latin typeface="Arial" panose="020B0604020202020204" pitchFamily="34" charset="0"/>
                <a:cs typeface="Arial" panose="020B0604020202020204" pitchFamily="34" charset="0"/>
              </a:rPr>
              <a:t>LC_Type2</a:t>
            </a:r>
          </a:p>
        </p:txBody>
      </p:sp>
      <p:sp>
        <p:nvSpPr>
          <p:cNvPr id="17" name="Rectangle 16"/>
          <p:cNvSpPr/>
          <p:nvPr/>
        </p:nvSpPr>
        <p:spPr>
          <a:xfrm>
            <a:off x="7642225" y="1175081"/>
            <a:ext cx="1506538" cy="430213"/>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defRPr/>
            </a:pPr>
            <a:r>
              <a:rPr lang="en-US" sz="1100" b="1" dirty="0">
                <a:solidFill>
                  <a:schemeClr val="tx1"/>
                </a:solidFill>
                <a:latin typeface="Arial" panose="020B0604020202020204" pitchFamily="34" charset="0"/>
                <a:cs typeface="Arial" panose="020B0604020202020204" pitchFamily="34" charset="0"/>
              </a:rPr>
              <a:t>MOD17A3.055</a:t>
            </a:r>
          </a:p>
          <a:p>
            <a:pPr>
              <a:defRPr/>
            </a:pPr>
            <a:r>
              <a:rPr lang="en-US" sz="1100" dirty="0">
                <a:solidFill>
                  <a:schemeClr val="tx1"/>
                </a:solidFill>
                <a:latin typeface="Arial" panose="020B0604020202020204" pitchFamily="34" charset="0"/>
                <a:cs typeface="Arial" panose="020B0604020202020204" pitchFamily="34" charset="0"/>
              </a:rPr>
              <a:t>Npp_1km</a:t>
            </a:r>
          </a:p>
        </p:txBody>
      </p:sp>
      <p:cxnSp>
        <p:nvCxnSpPr>
          <p:cNvPr id="46097" name="Straight Connector 19"/>
          <p:cNvCxnSpPr>
            <a:cxnSpLocks noChangeShapeType="1"/>
          </p:cNvCxnSpPr>
          <p:nvPr/>
        </p:nvCxnSpPr>
        <p:spPr bwMode="auto">
          <a:xfrm flipV="1">
            <a:off x="4402138" y="1274093"/>
            <a:ext cx="0" cy="4840287"/>
          </a:xfrm>
          <a:prstGeom prst="line">
            <a:avLst/>
          </a:prstGeom>
          <a:noFill/>
          <a:ln w="22225" algn="ctr">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ounded Rectangle 20"/>
          <p:cNvSpPr/>
          <p:nvPr/>
        </p:nvSpPr>
        <p:spPr bwMode="auto">
          <a:xfrm>
            <a:off x="3124200" y="5512718"/>
            <a:ext cx="2835275" cy="1281112"/>
          </a:xfrm>
          <a:prstGeom prst="roundRect">
            <a:avLst/>
          </a:prstGeom>
          <a:ln w="28575">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a:lstStyle/>
          <a:p>
            <a:pPr>
              <a:defRPr/>
            </a:pPr>
            <a:endParaRPr lang="en-US" dirty="0">
              <a:solidFill>
                <a:schemeClr val="tx1"/>
              </a:solidFill>
              <a:latin typeface="Arial" panose="020B0604020202020204" pitchFamily="34" charset="0"/>
            </a:endParaRPr>
          </a:p>
        </p:txBody>
      </p:sp>
      <p:sp>
        <p:nvSpPr>
          <p:cNvPr id="22" name="Rectangle 21"/>
          <p:cNvSpPr/>
          <p:nvPr/>
        </p:nvSpPr>
        <p:spPr>
          <a:xfrm>
            <a:off x="3151188" y="5555580"/>
            <a:ext cx="1397000" cy="1077913"/>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1600" b="1" i="1" dirty="0">
                <a:solidFill>
                  <a:schemeClr val="tx1"/>
                </a:solidFill>
                <a:latin typeface="Arial" panose="020B0604020202020204" pitchFamily="34" charset="0"/>
                <a:cs typeface="Arial" panose="020B0604020202020204" pitchFamily="34" charset="0"/>
              </a:rPr>
              <a:t>Without AppEEARS</a:t>
            </a:r>
          </a:p>
          <a:p>
            <a:pPr marL="171450" indent="-171450">
              <a:buFont typeface="Arial" panose="020B0604020202020204" pitchFamily="34" charset="0"/>
              <a:buChar char="•"/>
              <a:defRPr/>
            </a:pPr>
            <a:r>
              <a:rPr lang="en-US" sz="1600" b="1" dirty="0">
                <a:solidFill>
                  <a:schemeClr val="tx1"/>
                </a:solidFill>
                <a:latin typeface="Arial" panose="020B0604020202020204" pitchFamily="34" charset="0"/>
                <a:cs typeface="Arial" panose="020B0604020202020204" pitchFamily="34" charset="0"/>
              </a:rPr>
              <a:t>2146 files</a:t>
            </a:r>
          </a:p>
          <a:p>
            <a:pPr marL="171450" indent="-171450">
              <a:buFont typeface="Arial" panose="020B0604020202020204" pitchFamily="34" charset="0"/>
              <a:buChar char="•"/>
              <a:defRPr/>
            </a:pPr>
            <a:r>
              <a:rPr lang="en-US" sz="1600" b="1" dirty="0">
                <a:solidFill>
                  <a:schemeClr val="tx1"/>
                </a:solidFill>
                <a:latin typeface="Arial" panose="020B0604020202020204" pitchFamily="34" charset="0"/>
                <a:cs typeface="Arial" panose="020B0604020202020204" pitchFamily="34" charset="0"/>
              </a:rPr>
              <a:t>29.1 GB</a:t>
            </a:r>
            <a:endParaRPr lang="en-US" sz="1000" b="1" dirty="0">
              <a:solidFill>
                <a:schemeClr val="tx1"/>
              </a:solidFill>
              <a:latin typeface="Arial" panose="020B0604020202020204" pitchFamily="34" charset="0"/>
              <a:cs typeface="Arial" panose="020B0604020202020204" pitchFamily="34" charset="0"/>
            </a:endParaRPr>
          </a:p>
        </p:txBody>
      </p:sp>
      <p:sp>
        <p:nvSpPr>
          <p:cNvPr id="23" name="Rectangle 22"/>
          <p:cNvSpPr/>
          <p:nvPr/>
        </p:nvSpPr>
        <p:spPr>
          <a:xfrm>
            <a:off x="4549775" y="5555580"/>
            <a:ext cx="1427163" cy="1076325"/>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lgn="ctr">
              <a:defRPr/>
            </a:pPr>
            <a:r>
              <a:rPr lang="en-US" sz="1600" b="1" i="1" dirty="0">
                <a:solidFill>
                  <a:schemeClr val="tx1"/>
                </a:solidFill>
                <a:latin typeface="Arial" panose="020B0604020202020204" pitchFamily="34" charset="0"/>
                <a:cs typeface="Arial" panose="020B0604020202020204" pitchFamily="34" charset="0"/>
              </a:rPr>
              <a:t>With AppEEARS</a:t>
            </a:r>
          </a:p>
          <a:p>
            <a:pPr marL="171450" indent="-171450">
              <a:buFont typeface="Arial" panose="020B0604020202020204" pitchFamily="34" charset="0"/>
              <a:buChar char="•"/>
              <a:defRPr/>
            </a:pPr>
            <a:r>
              <a:rPr lang="en-US" sz="1600" b="1" dirty="0">
                <a:solidFill>
                  <a:schemeClr val="tx1"/>
                </a:solidFill>
                <a:latin typeface="Arial" panose="020B0604020202020204" pitchFamily="34" charset="0"/>
                <a:cs typeface="Arial" panose="020B0604020202020204" pitchFamily="34" charset="0"/>
              </a:rPr>
              <a:t>385 files</a:t>
            </a:r>
          </a:p>
          <a:p>
            <a:pPr marL="171450" indent="-171450">
              <a:buFont typeface="Arial" panose="020B0604020202020204" pitchFamily="34" charset="0"/>
              <a:buChar char="•"/>
              <a:defRPr/>
            </a:pPr>
            <a:r>
              <a:rPr lang="en-US" sz="1600" b="1" dirty="0">
                <a:solidFill>
                  <a:schemeClr val="tx1"/>
                </a:solidFill>
                <a:latin typeface="Arial" panose="020B0604020202020204" pitchFamily="34" charset="0"/>
                <a:cs typeface="Arial" panose="020B0604020202020204" pitchFamily="34" charset="0"/>
              </a:rPr>
              <a:t>1.21 GB</a:t>
            </a:r>
            <a:endParaRPr lang="en-US" sz="1000" b="1" dirty="0">
              <a:solidFill>
                <a:schemeClr val="tx1"/>
              </a:solidFill>
              <a:latin typeface="Arial" panose="020B0604020202020204" pitchFamily="34" charset="0"/>
              <a:cs typeface="Arial" panose="020B0604020202020204" pitchFamily="34" charset="0"/>
            </a:endParaRPr>
          </a:p>
        </p:txBody>
      </p:sp>
      <p:cxnSp>
        <p:nvCxnSpPr>
          <p:cNvPr id="25" name="Straight Connector 24"/>
          <p:cNvCxnSpPr>
            <a:endCxn id="21" idx="2"/>
          </p:cNvCxnSpPr>
          <p:nvPr/>
        </p:nvCxnSpPr>
        <p:spPr>
          <a:xfrm flipH="1">
            <a:off x="4541838" y="1026695"/>
            <a:ext cx="6350" cy="5767135"/>
          </a:xfrm>
          <a:prstGeom prst="line">
            <a:avLst/>
          </a:prstGeom>
          <a:ln w="57150" cap="rnd"/>
        </p:spPr>
        <p:style>
          <a:lnRef idx="1">
            <a:schemeClr val="accent6"/>
          </a:lnRef>
          <a:fillRef idx="0">
            <a:schemeClr val="accent6"/>
          </a:fillRef>
          <a:effectRef idx="0">
            <a:schemeClr val="accent6"/>
          </a:effectRef>
          <a:fontRef idx="minor">
            <a:schemeClr val="tx1"/>
          </a:fontRef>
        </p:style>
      </p:cxnSp>
      <p:sp>
        <p:nvSpPr>
          <p:cNvPr id="26" name="Rectangle 25"/>
          <p:cNvSpPr/>
          <p:nvPr/>
        </p:nvSpPr>
        <p:spPr>
          <a:xfrm>
            <a:off x="2797299" y="4668694"/>
            <a:ext cx="1768475" cy="800219"/>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a:defRPr/>
            </a:pPr>
            <a:r>
              <a:rPr lang="en-US" sz="1600" b="1" dirty="0">
                <a:solidFill>
                  <a:schemeClr val="tx1"/>
                </a:solidFill>
                <a:latin typeface="Arial" panose="020B0604020202020204" pitchFamily="34" charset="0"/>
                <a:cs typeface="Arial" panose="020B0604020202020204" pitchFamily="34" charset="0"/>
              </a:rPr>
              <a:t>Time to Complete</a:t>
            </a:r>
            <a:endParaRPr lang="en-US" sz="1800" b="1"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defRPr/>
            </a:pPr>
            <a:r>
              <a:rPr lang="en-US" dirty="0">
                <a:solidFill>
                  <a:schemeClr val="tx1"/>
                </a:solidFill>
                <a:latin typeface="Arial" panose="020B0604020202020204" pitchFamily="34" charset="0"/>
                <a:cs typeface="Arial" panose="020B0604020202020204" pitchFamily="34" charset="0"/>
              </a:rPr>
              <a:t>~ 40 minutes</a:t>
            </a:r>
            <a:endParaRPr lang="en-US" sz="1600" dirty="0">
              <a:solidFill>
                <a:schemeClr val="tx1"/>
              </a:solidFill>
              <a:latin typeface="Arial" panose="020B0604020202020204" pitchFamily="34" charset="0"/>
              <a:cs typeface="Arial" panose="020B0604020202020204" pitchFamily="34" charset="0"/>
            </a:endParaRPr>
          </a:p>
        </p:txBody>
      </p:sp>
      <p:sp>
        <p:nvSpPr>
          <p:cNvPr id="27" name="Title 1"/>
          <p:cNvSpPr>
            <a:spLocks noGrp="1"/>
          </p:cNvSpPr>
          <p:nvPr>
            <p:ph type="title"/>
          </p:nvPr>
        </p:nvSpPr>
        <p:spPr>
          <a:xfrm>
            <a:off x="2797299" y="27817"/>
            <a:ext cx="6351464" cy="854075"/>
          </a:xfrm>
        </p:spPr>
        <p:txBody>
          <a:bodyPr/>
          <a:lstStyle/>
          <a:p>
            <a:r>
              <a:rPr lang="en-US" sz="2800" dirty="0">
                <a:solidFill>
                  <a:schemeClr val="tx1"/>
                </a:solidFill>
                <a:latin typeface="Calibri" panose="020F0502020204030204" pitchFamily="34" charset="0"/>
              </a:rPr>
              <a:t>Can we break the 80/20 paradigm?</a:t>
            </a: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39" y="222468"/>
            <a:ext cx="1536425" cy="546345"/>
          </a:xfrm>
          <a:prstGeom prst="rect">
            <a:avLst/>
          </a:prstGeom>
        </p:spPr>
      </p:pic>
      <p:pic>
        <p:nvPicPr>
          <p:cNvPr id="3" name="Picture 2">
            <a:extLst>
              <a:ext uri="{FF2B5EF4-FFF2-40B4-BE49-F238E27FC236}">
                <a16:creationId xmlns:a16="http://schemas.microsoft.com/office/drawing/2014/main" id="{48D3471A-8D49-4070-97BB-E3BF07300FC2}"/>
              </a:ext>
            </a:extLst>
          </p:cNvPr>
          <p:cNvPicPr>
            <a:picLocks noChangeAspect="1"/>
          </p:cNvPicPr>
          <p:nvPr/>
        </p:nvPicPr>
        <p:blipFill>
          <a:blip r:embed="rId4"/>
          <a:stretch>
            <a:fillRect/>
          </a:stretch>
        </p:blipFill>
        <p:spPr>
          <a:xfrm>
            <a:off x="495300" y="821452"/>
            <a:ext cx="2967160" cy="2194560"/>
          </a:xfrm>
          <a:prstGeom prst="rect">
            <a:avLst/>
          </a:prstGeom>
        </p:spPr>
      </p:pic>
    </p:spTree>
    <p:extLst>
      <p:ext uri="{BB962C8B-B14F-4D97-AF65-F5344CB8AC3E}">
        <p14:creationId xmlns:p14="http://schemas.microsoft.com/office/powerpoint/2010/main" val="1382759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688BC-C4C1-4CE9-95BE-AAE2E8860880}"/>
              </a:ext>
            </a:extLst>
          </p:cNvPr>
          <p:cNvSpPr>
            <a:spLocks noGrp="1"/>
          </p:cNvSpPr>
          <p:nvPr>
            <p:ph type="title"/>
          </p:nvPr>
        </p:nvSpPr>
        <p:spPr>
          <a:xfrm>
            <a:off x="3333509" y="-47635"/>
            <a:ext cx="6574421" cy="781070"/>
          </a:xfrm>
        </p:spPr>
        <p:txBody>
          <a:bodyPr/>
          <a:lstStyle/>
          <a:p>
            <a:r>
              <a:rPr lang="en-US" sz="3000" dirty="0"/>
              <a:t>Live Walk Through of </a:t>
            </a:r>
            <a:r>
              <a:rPr lang="en-US" sz="3000" dirty="0" err="1"/>
              <a:t>AppEEARS</a:t>
            </a:r>
            <a:endParaRPr lang="en-US" sz="3000" dirty="0"/>
          </a:p>
        </p:txBody>
      </p:sp>
      <p:sp>
        <p:nvSpPr>
          <p:cNvPr id="4" name="Slide Number Placeholder 3">
            <a:extLst>
              <a:ext uri="{FF2B5EF4-FFF2-40B4-BE49-F238E27FC236}">
                <a16:creationId xmlns:a16="http://schemas.microsoft.com/office/drawing/2014/main" id="{1F7EA6D5-6AA6-4795-8498-372D764E1097}"/>
              </a:ext>
            </a:extLst>
          </p:cNvPr>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21</a:t>
            </a:fld>
            <a:endParaRPr lang="en-US" sz="1200">
              <a:solidFill>
                <a:srgbClr val="888888"/>
              </a:solidFill>
              <a:ea typeface="Calibri"/>
              <a:cs typeface="Calibri"/>
              <a:sym typeface="Calibri"/>
            </a:endParaRPr>
          </a:p>
        </p:txBody>
      </p:sp>
      <p:sp>
        <p:nvSpPr>
          <p:cNvPr id="5" name="Rectangle 4">
            <a:extLst>
              <a:ext uri="{FF2B5EF4-FFF2-40B4-BE49-F238E27FC236}">
                <a16:creationId xmlns:a16="http://schemas.microsoft.com/office/drawing/2014/main" id="{378D7B04-8EA6-46D6-9BFB-C015D3C76CA7}"/>
              </a:ext>
            </a:extLst>
          </p:cNvPr>
          <p:cNvSpPr/>
          <p:nvPr/>
        </p:nvSpPr>
        <p:spPr>
          <a:xfrm>
            <a:off x="4437075" y="533380"/>
            <a:ext cx="4753224" cy="400110"/>
          </a:xfrm>
          <a:prstGeom prst="rect">
            <a:avLst/>
          </a:prstGeom>
        </p:spPr>
        <p:txBody>
          <a:bodyPr wrap="none">
            <a:spAutoFit/>
          </a:bodyPr>
          <a:lstStyle/>
          <a:p>
            <a:r>
              <a:rPr lang="en-US" sz="2000" dirty="0">
                <a:hlinkClick r:id="rId3"/>
              </a:rPr>
              <a:t>https://lpdaacsvc.cr.usgs.gov/appeears/</a:t>
            </a:r>
            <a:r>
              <a:rPr lang="en-US" sz="2000" dirty="0"/>
              <a:t> </a:t>
            </a:r>
          </a:p>
        </p:txBody>
      </p:sp>
    </p:spTree>
    <p:extLst>
      <p:ext uri="{BB962C8B-B14F-4D97-AF65-F5344CB8AC3E}">
        <p14:creationId xmlns:p14="http://schemas.microsoft.com/office/powerpoint/2010/main" val="2465942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22EA6-67B6-4A6B-A436-CD3D5A5E7529}"/>
              </a:ext>
            </a:extLst>
          </p:cNvPr>
          <p:cNvSpPr>
            <a:spLocks noGrp="1"/>
          </p:cNvSpPr>
          <p:nvPr>
            <p:ph type="ctrTitle"/>
          </p:nvPr>
        </p:nvSpPr>
        <p:spPr>
          <a:xfrm>
            <a:off x="685800" y="1575917"/>
            <a:ext cx="7772400" cy="1037738"/>
          </a:xfrm>
        </p:spPr>
        <p:txBody>
          <a:bodyPr/>
          <a:lstStyle/>
          <a:p>
            <a:r>
              <a:rPr lang="en-US" dirty="0"/>
              <a:t>Use Case #1: </a:t>
            </a:r>
            <a:br>
              <a:rPr lang="en-US" dirty="0"/>
            </a:br>
            <a:r>
              <a:rPr lang="en-US" dirty="0" err="1"/>
              <a:t>AppEEARS</a:t>
            </a:r>
            <a:r>
              <a:rPr lang="en-US" dirty="0"/>
              <a:t> Point Sampler</a:t>
            </a:r>
          </a:p>
        </p:txBody>
      </p:sp>
      <p:sp>
        <p:nvSpPr>
          <p:cNvPr id="3" name="Subtitle 2">
            <a:extLst>
              <a:ext uri="{FF2B5EF4-FFF2-40B4-BE49-F238E27FC236}">
                <a16:creationId xmlns:a16="http://schemas.microsoft.com/office/drawing/2014/main" id="{4D4B2218-89E0-43DE-8549-BA7DCB4ED1D3}"/>
              </a:ext>
            </a:extLst>
          </p:cNvPr>
          <p:cNvSpPr>
            <a:spLocks noGrp="1"/>
          </p:cNvSpPr>
          <p:nvPr>
            <p:ph type="subTitle" idx="1"/>
          </p:nvPr>
        </p:nvSpPr>
        <p:spPr>
          <a:xfrm>
            <a:off x="495300" y="3657122"/>
            <a:ext cx="7962900" cy="1655761"/>
          </a:xfrm>
        </p:spPr>
        <p:txBody>
          <a:bodyPr/>
          <a:lstStyle/>
          <a:p>
            <a:r>
              <a:rPr lang="en-US" dirty="0"/>
              <a:t>Tracking Deer Counts from Trail Cam-based Citizen Science and linking with vegetation, snow cover, and temperature data extracted from </a:t>
            </a:r>
            <a:r>
              <a:rPr lang="en-US" dirty="0" err="1"/>
              <a:t>AppEEARS</a:t>
            </a:r>
            <a:endParaRPr lang="en-US" dirty="0"/>
          </a:p>
        </p:txBody>
      </p:sp>
      <p:sp>
        <p:nvSpPr>
          <p:cNvPr id="4" name="Slide Number Placeholder 3">
            <a:extLst>
              <a:ext uri="{FF2B5EF4-FFF2-40B4-BE49-F238E27FC236}">
                <a16:creationId xmlns:a16="http://schemas.microsoft.com/office/drawing/2014/main" id="{7DD8C349-5FFB-4F4C-B645-6435142AFDF0}"/>
              </a:ext>
            </a:extLst>
          </p:cNvPr>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22</a:t>
            </a:fld>
            <a:endParaRPr lang="en-US" sz="1200">
              <a:solidFill>
                <a:srgbClr val="888888"/>
              </a:solidFill>
              <a:ea typeface="Calibri"/>
              <a:cs typeface="Calibri"/>
              <a:sym typeface="Calibri"/>
            </a:endParaRPr>
          </a:p>
        </p:txBody>
      </p:sp>
    </p:spTree>
    <p:extLst>
      <p:ext uri="{BB962C8B-B14F-4D97-AF65-F5344CB8AC3E}">
        <p14:creationId xmlns:p14="http://schemas.microsoft.com/office/powerpoint/2010/main" val="3125171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CE954-DCDE-4FA4-93A4-8B03C24BFA0D}"/>
              </a:ext>
            </a:extLst>
          </p:cNvPr>
          <p:cNvSpPr>
            <a:spLocks noGrp="1"/>
          </p:cNvSpPr>
          <p:nvPr>
            <p:ph type="title"/>
          </p:nvPr>
        </p:nvSpPr>
        <p:spPr>
          <a:xfrm>
            <a:off x="0" y="11430"/>
            <a:ext cx="9144000" cy="571500"/>
          </a:xfrm>
        </p:spPr>
        <p:txBody>
          <a:bodyPr anchor="t"/>
          <a:lstStyle/>
          <a:p>
            <a:r>
              <a:rPr lang="en-US" sz="3200" b="1" dirty="0"/>
              <a:t>Citizen Science Project: Snapshot Wisconsin</a:t>
            </a:r>
          </a:p>
        </p:txBody>
      </p:sp>
      <p:sp>
        <p:nvSpPr>
          <p:cNvPr id="3" name="Text Placeholder 2">
            <a:extLst>
              <a:ext uri="{FF2B5EF4-FFF2-40B4-BE49-F238E27FC236}">
                <a16:creationId xmlns:a16="http://schemas.microsoft.com/office/drawing/2014/main" id="{D43E1BB1-C058-4CC3-9B04-1646812F1D45}"/>
              </a:ext>
            </a:extLst>
          </p:cNvPr>
          <p:cNvSpPr>
            <a:spLocks noGrp="1"/>
          </p:cNvSpPr>
          <p:nvPr>
            <p:ph type="body" idx="1"/>
          </p:nvPr>
        </p:nvSpPr>
        <p:spPr>
          <a:xfrm>
            <a:off x="0" y="731520"/>
            <a:ext cx="9144000" cy="6046470"/>
          </a:xfrm>
        </p:spPr>
        <p:txBody>
          <a:bodyPr/>
          <a:lstStyle/>
          <a:p>
            <a:pPr>
              <a:spcBef>
                <a:spcPts val="1800"/>
              </a:spcBef>
            </a:pPr>
            <a:r>
              <a:rPr lang="en-US" sz="2200" b="1" dirty="0"/>
              <a:t>WHAT: </a:t>
            </a:r>
            <a:r>
              <a:rPr lang="en-US" sz="2200" dirty="0"/>
              <a:t>Combining Whitetail Deer frequency data with environmental metrics such as land surface temperature, snow cover, and vegetation greenness to predict species richness for a given location</a:t>
            </a:r>
            <a:endParaRPr lang="en-US" sz="2200" b="1" dirty="0"/>
          </a:p>
          <a:p>
            <a:pPr>
              <a:spcBef>
                <a:spcPts val="1800"/>
              </a:spcBef>
            </a:pPr>
            <a:r>
              <a:rPr lang="en-US" sz="2200" b="1" dirty="0"/>
              <a:t>WHERE: </a:t>
            </a:r>
            <a:r>
              <a:rPr lang="en-US" sz="2200" dirty="0"/>
              <a:t>U.S. State of Wisconsin</a:t>
            </a:r>
            <a:endParaRPr lang="en-US" sz="2200" b="1" dirty="0"/>
          </a:p>
          <a:p>
            <a:pPr>
              <a:spcBef>
                <a:spcPts val="1800"/>
              </a:spcBef>
            </a:pPr>
            <a:r>
              <a:rPr lang="en-US" sz="2200" b="1" dirty="0"/>
              <a:t>WHY: </a:t>
            </a:r>
            <a:r>
              <a:rPr lang="en-US" sz="2200" dirty="0"/>
              <a:t>Assess # of deer in WI to aid wildlife management decisions </a:t>
            </a:r>
          </a:p>
          <a:p>
            <a:pPr>
              <a:spcBef>
                <a:spcPts val="1800"/>
              </a:spcBef>
            </a:pPr>
            <a:r>
              <a:rPr lang="en-US" sz="2200" b="1" dirty="0"/>
              <a:t>WHEN: </a:t>
            </a:r>
            <a:r>
              <a:rPr lang="en-US" sz="2200" dirty="0"/>
              <a:t>2010-Present</a:t>
            </a:r>
          </a:p>
          <a:p>
            <a:pPr>
              <a:spcBef>
                <a:spcPts val="1800"/>
              </a:spcBef>
            </a:pPr>
            <a:r>
              <a:rPr lang="en-US" sz="2200" b="1" dirty="0"/>
              <a:t>HOW: </a:t>
            </a:r>
            <a:r>
              <a:rPr lang="en-US" sz="2200" dirty="0"/>
              <a:t>Citizen Science Project: Snapshot Wisconsin</a:t>
            </a:r>
          </a:p>
          <a:p>
            <a:pPr lvl="1">
              <a:spcBef>
                <a:spcPts val="1200"/>
              </a:spcBef>
            </a:pPr>
            <a:r>
              <a:rPr lang="en-US" sz="2000" b="1" dirty="0"/>
              <a:t> </a:t>
            </a:r>
            <a:r>
              <a:rPr lang="en-US" sz="2000" dirty="0"/>
              <a:t>1,000 volunteers have set up over 1,100 trail cameras, collecting 19 million images, and then crowd-sourced image classification</a:t>
            </a:r>
          </a:p>
          <a:p>
            <a:pPr lvl="1">
              <a:spcBef>
                <a:spcPts val="1200"/>
              </a:spcBef>
            </a:pPr>
            <a:r>
              <a:rPr lang="en-US" sz="2000" b="1" dirty="0"/>
              <a:t> </a:t>
            </a:r>
            <a:r>
              <a:rPr lang="en-US" sz="2000" dirty="0"/>
              <a:t>Combined with satellite data from MODIS</a:t>
            </a:r>
            <a:endParaRPr lang="en-US" sz="2000" b="1" dirty="0"/>
          </a:p>
          <a:p>
            <a:endParaRPr lang="en-US" sz="2400" dirty="0"/>
          </a:p>
        </p:txBody>
      </p:sp>
      <p:sp>
        <p:nvSpPr>
          <p:cNvPr id="4" name="Slide Number Placeholder 3">
            <a:extLst>
              <a:ext uri="{FF2B5EF4-FFF2-40B4-BE49-F238E27FC236}">
                <a16:creationId xmlns:a16="http://schemas.microsoft.com/office/drawing/2014/main" id="{AD75607F-274A-4433-88C7-250B2452C23F}"/>
              </a:ext>
            </a:extLst>
          </p:cNvPr>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23</a:t>
            </a:fld>
            <a:endParaRPr lang="en-US" sz="1200">
              <a:solidFill>
                <a:srgbClr val="888888"/>
              </a:solidFill>
              <a:ea typeface="Calibri"/>
              <a:cs typeface="Calibri"/>
              <a:sym typeface="Calibri"/>
            </a:endParaRPr>
          </a:p>
        </p:txBody>
      </p:sp>
    </p:spTree>
    <p:extLst>
      <p:ext uri="{BB962C8B-B14F-4D97-AF65-F5344CB8AC3E}">
        <p14:creationId xmlns:p14="http://schemas.microsoft.com/office/powerpoint/2010/main" val="2065984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F42D-0C95-42E7-9BA8-626FCC6C1624}"/>
              </a:ext>
            </a:extLst>
          </p:cNvPr>
          <p:cNvSpPr>
            <a:spLocks noGrp="1"/>
          </p:cNvSpPr>
          <p:nvPr>
            <p:ph type="title"/>
          </p:nvPr>
        </p:nvSpPr>
        <p:spPr>
          <a:xfrm>
            <a:off x="0" y="114300"/>
            <a:ext cx="9144000" cy="1325562"/>
          </a:xfrm>
        </p:spPr>
        <p:txBody>
          <a:bodyPr/>
          <a:lstStyle/>
          <a:p>
            <a:r>
              <a:rPr lang="en-US" sz="3200" dirty="0"/>
              <a:t>Combining Species Abundance data with Remote Sensing Data-derived Environmental Descriptors</a:t>
            </a:r>
          </a:p>
        </p:txBody>
      </p:sp>
      <p:sp>
        <p:nvSpPr>
          <p:cNvPr id="3" name="Text Placeholder 2">
            <a:extLst>
              <a:ext uri="{FF2B5EF4-FFF2-40B4-BE49-F238E27FC236}">
                <a16:creationId xmlns:a16="http://schemas.microsoft.com/office/drawing/2014/main" id="{6133979E-E9CA-4ADE-B512-03EE1C45184C}"/>
              </a:ext>
            </a:extLst>
          </p:cNvPr>
          <p:cNvSpPr>
            <a:spLocks noGrp="1"/>
          </p:cNvSpPr>
          <p:nvPr>
            <p:ph type="body" idx="1"/>
          </p:nvPr>
        </p:nvSpPr>
        <p:spPr>
          <a:xfrm>
            <a:off x="457200" y="1439862"/>
            <a:ext cx="8412480" cy="4351338"/>
          </a:xfrm>
        </p:spPr>
        <p:txBody>
          <a:bodyPr/>
          <a:lstStyle/>
          <a:p>
            <a:r>
              <a:rPr lang="en-US" dirty="0"/>
              <a:t>Research Question:</a:t>
            </a:r>
          </a:p>
          <a:p>
            <a:pPr lvl="1"/>
            <a:r>
              <a:rPr lang="en-US" dirty="0"/>
              <a:t> How can </a:t>
            </a:r>
            <a:r>
              <a:rPr lang="en-US" dirty="0" err="1"/>
              <a:t>AppEEARS</a:t>
            </a:r>
            <a:r>
              <a:rPr lang="en-US" dirty="0"/>
              <a:t> be used to generate remote sensing-derived environmental descriptors for predicting species richness and behavior for point locations?</a:t>
            </a:r>
          </a:p>
          <a:p>
            <a:pPr lvl="1"/>
            <a:endParaRPr lang="en-US" dirty="0"/>
          </a:p>
          <a:p>
            <a:r>
              <a:rPr lang="en-US" dirty="0"/>
              <a:t>Goal:</a:t>
            </a:r>
          </a:p>
          <a:p>
            <a:pPr lvl="1"/>
            <a:r>
              <a:rPr lang="en-US" dirty="0"/>
              <a:t> Access remotely sensed data that can be used to derive environmental descriptors for use in species richness studies without:</a:t>
            </a:r>
          </a:p>
          <a:p>
            <a:pPr lvl="2"/>
            <a:r>
              <a:rPr lang="en-US" dirty="0"/>
              <a:t> (1) downloading the source data for the remote sensing datasets</a:t>
            </a:r>
          </a:p>
          <a:p>
            <a:pPr lvl="2"/>
            <a:r>
              <a:rPr lang="en-US" dirty="0"/>
              <a:t> (2) needing to open remote sensing software</a:t>
            </a:r>
          </a:p>
        </p:txBody>
      </p:sp>
      <p:sp>
        <p:nvSpPr>
          <p:cNvPr id="4" name="Slide Number Placeholder 3">
            <a:extLst>
              <a:ext uri="{FF2B5EF4-FFF2-40B4-BE49-F238E27FC236}">
                <a16:creationId xmlns:a16="http://schemas.microsoft.com/office/drawing/2014/main" id="{885F7A57-6765-40BA-9C1E-7BBBD77B1ADA}"/>
              </a:ext>
            </a:extLst>
          </p:cNvPr>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24</a:t>
            </a:fld>
            <a:endParaRPr lang="en-US" sz="1200">
              <a:solidFill>
                <a:srgbClr val="888888"/>
              </a:solidFill>
              <a:ea typeface="Calibri"/>
              <a:cs typeface="Calibri"/>
              <a:sym typeface="Calibri"/>
            </a:endParaRPr>
          </a:p>
        </p:txBody>
      </p:sp>
    </p:spTree>
    <p:extLst>
      <p:ext uri="{BB962C8B-B14F-4D97-AF65-F5344CB8AC3E}">
        <p14:creationId xmlns:p14="http://schemas.microsoft.com/office/powerpoint/2010/main" val="3527497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9F295-A024-4307-A724-D54D2B8B7E56}"/>
              </a:ext>
            </a:extLst>
          </p:cNvPr>
          <p:cNvSpPr>
            <a:spLocks noGrp="1"/>
          </p:cNvSpPr>
          <p:nvPr>
            <p:ph type="title"/>
          </p:nvPr>
        </p:nvSpPr>
        <p:spPr>
          <a:xfrm>
            <a:off x="257908" y="0"/>
            <a:ext cx="7886700" cy="841985"/>
          </a:xfrm>
        </p:spPr>
        <p:txBody>
          <a:bodyPr anchor="t"/>
          <a:lstStyle/>
          <a:p>
            <a:r>
              <a:rPr lang="en-US" dirty="0"/>
              <a:t>Datasets</a:t>
            </a:r>
          </a:p>
        </p:txBody>
      </p:sp>
      <p:sp>
        <p:nvSpPr>
          <p:cNvPr id="4" name="Slide Number Placeholder 3">
            <a:extLst>
              <a:ext uri="{FF2B5EF4-FFF2-40B4-BE49-F238E27FC236}">
                <a16:creationId xmlns:a16="http://schemas.microsoft.com/office/drawing/2014/main" id="{FE443B59-17D0-4A0D-947A-90F43C11819F}"/>
              </a:ext>
            </a:extLst>
          </p:cNvPr>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25</a:t>
            </a:fld>
            <a:endParaRPr lang="en-US" sz="1200">
              <a:solidFill>
                <a:srgbClr val="888888"/>
              </a:solidFill>
              <a:ea typeface="Calibri"/>
              <a:cs typeface="Calibri"/>
              <a:sym typeface="Calibri"/>
            </a:endParaRPr>
          </a:p>
        </p:txBody>
      </p:sp>
      <p:graphicFrame>
        <p:nvGraphicFramePr>
          <p:cNvPr id="5" name="Table 4">
            <a:extLst>
              <a:ext uri="{FF2B5EF4-FFF2-40B4-BE49-F238E27FC236}">
                <a16:creationId xmlns:a16="http://schemas.microsoft.com/office/drawing/2014/main" id="{B7CC5833-CC70-4506-8379-B9FB49851D84}"/>
              </a:ext>
            </a:extLst>
          </p:cNvPr>
          <p:cNvGraphicFramePr>
            <a:graphicFrameLocks noGrp="1"/>
          </p:cNvGraphicFramePr>
          <p:nvPr>
            <p:extLst>
              <p:ext uri="{D42A27DB-BD31-4B8C-83A1-F6EECF244321}">
                <p14:modId xmlns:p14="http://schemas.microsoft.com/office/powerpoint/2010/main" val="1439809202"/>
              </p:ext>
            </p:extLst>
          </p:nvPr>
        </p:nvGraphicFramePr>
        <p:xfrm>
          <a:off x="-1" y="893302"/>
          <a:ext cx="9118601" cy="2377440"/>
        </p:xfrm>
        <a:graphic>
          <a:graphicData uri="http://schemas.openxmlformats.org/drawingml/2006/table">
            <a:tbl>
              <a:tblPr firstRow="1" bandRow="1">
                <a:tableStyleId>{69C7853C-536D-4A76-A0AE-DD22124D55A5}</a:tableStyleId>
              </a:tblPr>
              <a:tblGrid>
                <a:gridCol w="1314451">
                  <a:extLst>
                    <a:ext uri="{9D8B030D-6E8A-4147-A177-3AD203B41FA5}">
                      <a16:colId xmlns:a16="http://schemas.microsoft.com/office/drawing/2014/main" val="1158434430"/>
                    </a:ext>
                  </a:extLst>
                </a:gridCol>
                <a:gridCol w="868680">
                  <a:extLst>
                    <a:ext uri="{9D8B030D-6E8A-4147-A177-3AD203B41FA5}">
                      <a16:colId xmlns:a16="http://schemas.microsoft.com/office/drawing/2014/main" val="433044541"/>
                    </a:ext>
                  </a:extLst>
                </a:gridCol>
                <a:gridCol w="982980">
                  <a:extLst>
                    <a:ext uri="{9D8B030D-6E8A-4147-A177-3AD203B41FA5}">
                      <a16:colId xmlns:a16="http://schemas.microsoft.com/office/drawing/2014/main" val="2842467626"/>
                    </a:ext>
                  </a:extLst>
                </a:gridCol>
                <a:gridCol w="1017270">
                  <a:extLst>
                    <a:ext uri="{9D8B030D-6E8A-4147-A177-3AD203B41FA5}">
                      <a16:colId xmlns:a16="http://schemas.microsoft.com/office/drawing/2014/main" val="646590638"/>
                    </a:ext>
                  </a:extLst>
                </a:gridCol>
                <a:gridCol w="1974850">
                  <a:extLst>
                    <a:ext uri="{9D8B030D-6E8A-4147-A177-3AD203B41FA5}">
                      <a16:colId xmlns:a16="http://schemas.microsoft.com/office/drawing/2014/main" val="2442097780"/>
                    </a:ext>
                  </a:extLst>
                </a:gridCol>
                <a:gridCol w="1085850">
                  <a:extLst>
                    <a:ext uri="{9D8B030D-6E8A-4147-A177-3AD203B41FA5}">
                      <a16:colId xmlns:a16="http://schemas.microsoft.com/office/drawing/2014/main" val="3220394145"/>
                    </a:ext>
                  </a:extLst>
                </a:gridCol>
                <a:gridCol w="582930">
                  <a:extLst>
                    <a:ext uri="{9D8B030D-6E8A-4147-A177-3AD203B41FA5}">
                      <a16:colId xmlns:a16="http://schemas.microsoft.com/office/drawing/2014/main" val="2607024766"/>
                    </a:ext>
                  </a:extLst>
                </a:gridCol>
                <a:gridCol w="1291590">
                  <a:extLst>
                    <a:ext uri="{9D8B030D-6E8A-4147-A177-3AD203B41FA5}">
                      <a16:colId xmlns:a16="http://schemas.microsoft.com/office/drawing/2014/main" val="3933674627"/>
                    </a:ext>
                  </a:extLst>
                </a:gridCol>
              </a:tblGrid>
              <a:tr h="370840">
                <a:tc>
                  <a:txBody>
                    <a:bodyPr/>
                    <a:lstStyle/>
                    <a:p>
                      <a:r>
                        <a:rPr lang="en-US" sz="1200" dirty="0"/>
                        <a:t>Data </a:t>
                      </a:r>
                    </a:p>
                    <a:p>
                      <a:r>
                        <a:rPr lang="en-US" sz="1200" dirty="0"/>
                        <a:t>Product</a:t>
                      </a:r>
                    </a:p>
                  </a:txBody>
                  <a:tcPr/>
                </a:tc>
                <a:tc>
                  <a:txBody>
                    <a:bodyPr/>
                    <a:lstStyle/>
                    <a:p>
                      <a:r>
                        <a:rPr lang="en-US" sz="1200" dirty="0"/>
                        <a:t>Temporal </a:t>
                      </a:r>
                    </a:p>
                    <a:p>
                      <a:r>
                        <a:rPr lang="en-US" sz="1200" dirty="0"/>
                        <a:t>Extent</a:t>
                      </a:r>
                    </a:p>
                  </a:txBody>
                  <a:tcPr/>
                </a:tc>
                <a:tc>
                  <a:txBody>
                    <a:bodyPr/>
                    <a:lstStyle/>
                    <a:p>
                      <a:r>
                        <a:rPr lang="en-US" sz="1200" dirty="0"/>
                        <a:t>Temporal </a:t>
                      </a:r>
                    </a:p>
                    <a:p>
                      <a:r>
                        <a:rPr lang="en-US" sz="1200" dirty="0"/>
                        <a:t>Resolution</a:t>
                      </a:r>
                    </a:p>
                  </a:txBody>
                  <a:tcPr/>
                </a:tc>
                <a:tc>
                  <a:txBody>
                    <a:bodyPr/>
                    <a:lstStyle/>
                    <a:p>
                      <a:r>
                        <a:rPr lang="en-US" sz="1200" dirty="0"/>
                        <a:t>Spatial </a:t>
                      </a:r>
                    </a:p>
                    <a:p>
                      <a:r>
                        <a:rPr lang="en-US" sz="1200" dirty="0"/>
                        <a:t>Resolution</a:t>
                      </a:r>
                    </a:p>
                  </a:txBody>
                  <a:tcPr/>
                </a:tc>
                <a:tc>
                  <a:txBody>
                    <a:bodyPr/>
                    <a:lstStyle/>
                    <a:p>
                      <a:r>
                        <a:rPr lang="en-US" sz="1200" dirty="0"/>
                        <a:t>Layer </a:t>
                      </a:r>
                    </a:p>
                    <a:p>
                      <a:r>
                        <a:rPr lang="en-US" sz="1200" dirty="0"/>
                        <a:t>Name</a:t>
                      </a:r>
                    </a:p>
                  </a:txBody>
                  <a:tcPr/>
                </a:tc>
                <a:tc>
                  <a:txBody>
                    <a:bodyPr/>
                    <a:lstStyle/>
                    <a:p>
                      <a:r>
                        <a:rPr lang="en-US" sz="1200" dirty="0"/>
                        <a:t>Description</a:t>
                      </a:r>
                    </a:p>
                  </a:txBody>
                  <a:tcPr/>
                </a:tc>
                <a:tc>
                  <a:txBody>
                    <a:bodyPr/>
                    <a:lstStyle/>
                    <a:p>
                      <a:r>
                        <a:rPr lang="en-US" sz="1200" dirty="0"/>
                        <a:t>Units</a:t>
                      </a:r>
                    </a:p>
                  </a:txBody>
                  <a:tcPr/>
                </a:tc>
                <a:tc>
                  <a:txBody>
                    <a:bodyPr/>
                    <a:lstStyle/>
                    <a:p>
                      <a:r>
                        <a:rPr lang="en-US" sz="1200" dirty="0"/>
                        <a:t>Environmental Descriptors:</a:t>
                      </a:r>
                    </a:p>
                  </a:txBody>
                  <a:tcPr/>
                </a:tc>
                <a:extLst>
                  <a:ext uri="{0D108BD9-81ED-4DB2-BD59-A6C34878D82A}">
                    <a16:rowId xmlns:a16="http://schemas.microsoft.com/office/drawing/2014/main" val="1539640392"/>
                  </a:ext>
                </a:extLst>
              </a:tr>
              <a:tr h="370840">
                <a:tc>
                  <a:txBody>
                    <a:bodyPr/>
                    <a:lstStyle/>
                    <a:p>
                      <a:r>
                        <a:rPr lang="en-US" sz="1200" b="0" dirty="0"/>
                        <a:t>NBAR Surface Reflectance (MCD43A4.006)</a:t>
                      </a:r>
                    </a:p>
                  </a:txBody>
                  <a:tcPr/>
                </a:tc>
                <a:tc>
                  <a:txBody>
                    <a:bodyPr/>
                    <a:lstStyle/>
                    <a:p>
                      <a:r>
                        <a:rPr lang="en-US" sz="1200" b="0" dirty="0"/>
                        <a:t>2000-Present</a:t>
                      </a:r>
                    </a:p>
                  </a:txBody>
                  <a:tcPr/>
                </a:tc>
                <a:tc>
                  <a:txBody>
                    <a:bodyPr/>
                    <a:lstStyle/>
                    <a:p>
                      <a:r>
                        <a:rPr lang="en-US" sz="1200" b="0" dirty="0"/>
                        <a:t>Daily</a:t>
                      </a:r>
                    </a:p>
                  </a:txBody>
                  <a:tcPr/>
                </a:tc>
                <a:tc>
                  <a:txBody>
                    <a:bodyPr/>
                    <a:lstStyle/>
                    <a:p>
                      <a:r>
                        <a:rPr lang="en-US" sz="1200" b="0" dirty="0"/>
                        <a:t>500 m </a:t>
                      </a:r>
                    </a:p>
                  </a:txBody>
                  <a:tcPr/>
                </a:tc>
                <a:tc>
                  <a:txBody>
                    <a:bodyPr/>
                    <a:lstStyle/>
                    <a:p>
                      <a:r>
                        <a:rPr lang="en-US" sz="1200" b="0" i="0" u="none" strike="noStrike" cap="none" dirty="0">
                          <a:solidFill>
                            <a:schemeClr val="dk1"/>
                          </a:solidFill>
                          <a:effectLst/>
                          <a:latin typeface="+mn-lt"/>
                          <a:ea typeface="+mn-ea"/>
                          <a:cs typeface="+mn-cs"/>
                          <a:sym typeface="Arial"/>
                        </a:rPr>
                        <a:t>Nadir_Reflectance_Band1Nadir_Reflectance_Band2</a:t>
                      </a:r>
                      <a:endParaRPr lang="en-US" sz="1200" b="0" dirty="0"/>
                    </a:p>
                  </a:txBody>
                  <a:tcPr/>
                </a:tc>
                <a:tc>
                  <a:txBody>
                    <a:bodyPr/>
                    <a:lstStyle/>
                    <a:p>
                      <a:r>
                        <a:rPr lang="en-US" sz="1200" b="0" dirty="0"/>
                        <a:t>NBAR at local solar noon</a:t>
                      </a:r>
                    </a:p>
                  </a:txBody>
                  <a:tcPr/>
                </a:tc>
                <a:tc>
                  <a:txBody>
                    <a:bodyPr/>
                    <a:lstStyle/>
                    <a:p>
                      <a:r>
                        <a:rPr lang="en-US" sz="1200" b="0" dirty="0"/>
                        <a:t>Ref</a:t>
                      </a:r>
                    </a:p>
                  </a:txBody>
                  <a:tcPr/>
                </a:tc>
                <a:tc>
                  <a:txBody>
                    <a:bodyPr/>
                    <a:lstStyle/>
                    <a:p>
                      <a:r>
                        <a:rPr lang="en-US" sz="1200" b="0" dirty="0"/>
                        <a:t>Daily NDVI</a:t>
                      </a:r>
                    </a:p>
                  </a:txBody>
                  <a:tcPr/>
                </a:tc>
                <a:extLst>
                  <a:ext uri="{0D108BD9-81ED-4DB2-BD59-A6C34878D82A}">
                    <a16:rowId xmlns:a16="http://schemas.microsoft.com/office/drawing/2014/main" val="1258405072"/>
                  </a:ext>
                </a:extLst>
              </a:tr>
              <a:tr h="370840">
                <a:tc>
                  <a:txBody>
                    <a:bodyPr/>
                    <a:lstStyle/>
                    <a:p>
                      <a:r>
                        <a:rPr lang="en-US" sz="1200" b="0" dirty="0"/>
                        <a:t>Land Surface Temperature (MOD11A1.006)</a:t>
                      </a:r>
                    </a:p>
                  </a:txBody>
                  <a:tcPr/>
                </a:tc>
                <a:tc>
                  <a:txBody>
                    <a:bodyPr/>
                    <a:lstStyle/>
                    <a:p>
                      <a:r>
                        <a:rPr lang="en-US" sz="1200" b="0" dirty="0"/>
                        <a:t>2000-Present</a:t>
                      </a:r>
                    </a:p>
                  </a:txBody>
                  <a:tcPr/>
                </a:tc>
                <a:tc>
                  <a:txBody>
                    <a:bodyPr/>
                    <a:lstStyle/>
                    <a:p>
                      <a:r>
                        <a:rPr lang="en-US" sz="1200" b="0" dirty="0"/>
                        <a:t>Daily</a:t>
                      </a:r>
                    </a:p>
                  </a:txBody>
                  <a:tcPr/>
                </a:tc>
                <a:tc>
                  <a:txBody>
                    <a:bodyPr/>
                    <a:lstStyle/>
                    <a:p>
                      <a:r>
                        <a:rPr lang="en-US" sz="1200" b="0" dirty="0"/>
                        <a:t>1000 m</a:t>
                      </a:r>
                    </a:p>
                  </a:txBody>
                  <a:tcPr/>
                </a:tc>
                <a:tc>
                  <a:txBody>
                    <a:bodyPr/>
                    <a:lstStyle/>
                    <a:p>
                      <a:r>
                        <a:rPr lang="en-US" sz="1200" b="0" i="0" u="none" strike="noStrike" cap="none" dirty="0">
                          <a:solidFill>
                            <a:schemeClr val="dk1"/>
                          </a:solidFill>
                          <a:effectLst/>
                          <a:latin typeface="+mn-lt"/>
                          <a:ea typeface="+mn-ea"/>
                          <a:cs typeface="+mn-cs"/>
                          <a:sym typeface="Arial"/>
                        </a:rPr>
                        <a:t>LST_Day_1km</a:t>
                      </a:r>
                      <a:endParaRPr lang="en-US" sz="1200" b="0" dirty="0"/>
                    </a:p>
                  </a:txBody>
                  <a:tcPr/>
                </a:tc>
                <a:tc>
                  <a:txBody>
                    <a:bodyPr/>
                    <a:lstStyle/>
                    <a:p>
                      <a:r>
                        <a:rPr lang="en-US" sz="1200" b="0" dirty="0"/>
                        <a:t>Daytime Land Surface Temperature</a:t>
                      </a:r>
                    </a:p>
                  </a:txBody>
                  <a:tcPr/>
                </a:tc>
                <a:tc>
                  <a:txBody>
                    <a:bodyPr/>
                    <a:lstStyle/>
                    <a:p>
                      <a:r>
                        <a:rPr lang="en-US" sz="1200" b="0" dirty="0"/>
                        <a:t>K</a:t>
                      </a:r>
                    </a:p>
                  </a:txBody>
                  <a:tcPr/>
                </a:tc>
                <a:tc>
                  <a:txBody>
                    <a:bodyPr/>
                    <a:lstStyle/>
                    <a:p>
                      <a:r>
                        <a:rPr lang="en-US" sz="1200" b="0" dirty="0"/>
                        <a:t>Daily Max Temp</a:t>
                      </a:r>
                    </a:p>
                  </a:txBody>
                  <a:tcPr/>
                </a:tc>
                <a:extLst>
                  <a:ext uri="{0D108BD9-81ED-4DB2-BD59-A6C34878D82A}">
                    <a16:rowId xmlns:a16="http://schemas.microsoft.com/office/drawing/2014/main" val="2423878860"/>
                  </a:ext>
                </a:extLst>
              </a:tr>
              <a:tr h="370840">
                <a:tc>
                  <a:txBody>
                    <a:bodyPr/>
                    <a:lstStyle/>
                    <a:p>
                      <a:r>
                        <a:rPr lang="en-US" sz="1200" b="0" dirty="0"/>
                        <a:t>Snow Cover (MOD10A1.006)</a:t>
                      </a:r>
                    </a:p>
                  </a:txBody>
                  <a:tcPr/>
                </a:tc>
                <a:tc>
                  <a:txBody>
                    <a:bodyPr/>
                    <a:lstStyle/>
                    <a:p>
                      <a:r>
                        <a:rPr lang="en-US" sz="1200" b="0" dirty="0"/>
                        <a:t>2000-Present</a:t>
                      </a:r>
                    </a:p>
                  </a:txBody>
                  <a:tcPr/>
                </a:tc>
                <a:tc>
                  <a:txBody>
                    <a:bodyPr/>
                    <a:lstStyle/>
                    <a:p>
                      <a:r>
                        <a:rPr lang="en-US" sz="1200" b="0" dirty="0"/>
                        <a:t>Daily</a:t>
                      </a:r>
                    </a:p>
                  </a:txBody>
                  <a:tcPr/>
                </a:tc>
                <a:tc>
                  <a:txBody>
                    <a:bodyPr/>
                    <a:lstStyle/>
                    <a:p>
                      <a:r>
                        <a:rPr lang="en-US" sz="1200" b="0" dirty="0"/>
                        <a:t>500 m</a:t>
                      </a:r>
                    </a:p>
                  </a:txBody>
                  <a:tcPr/>
                </a:tc>
                <a:tc>
                  <a:txBody>
                    <a:bodyPr/>
                    <a:lstStyle/>
                    <a:p>
                      <a:r>
                        <a:rPr lang="en-US" sz="1200" b="0" i="0" u="none" strike="noStrike" cap="none" dirty="0" err="1">
                          <a:solidFill>
                            <a:schemeClr val="dk1"/>
                          </a:solidFill>
                          <a:effectLst/>
                          <a:latin typeface="+mn-lt"/>
                          <a:ea typeface="+mn-ea"/>
                          <a:cs typeface="+mn-cs"/>
                          <a:sym typeface="Arial"/>
                        </a:rPr>
                        <a:t>NDSI_Snow_Cover</a:t>
                      </a:r>
                      <a:endParaRPr lang="en-US" sz="1200" b="0" dirty="0"/>
                    </a:p>
                  </a:txBody>
                  <a:tcPr/>
                </a:tc>
                <a:tc>
                  <a:txBody>
                    <a:bodyPr/>
                    <a:lstStyle/>
                    <a:p>
                      <a:r>
                        <a:rPr lang="en-US" sz="1200" b="0" dirty="0"/>
                        <a:t>NDSI snow cover</a:t>
                      </a:r>
                    </a:p>
                  </a:txBody>
                  <a:tcPr/>
                </a:tc>
                <a:tc>
                  <a:txBody>
                    <a:bodyPr/>
                    <a:lstStyle/>
                    <a:p>
                      <a:r>
                        <a:rPr lang="en-US" sz="1200" b="0" dirty="0"/>
                        <a:t>%</a:t>
                      </a:r>
                    </a:p>
                  </a:txBody>
                  <a:tcPr/>
                </a:tc>
                <a:tc>
                  <a:txBody>
                    <a:bodyPr/>
                    <a:lstStyle/>
                    <a:p>
                      <a:r>
                        <a:rPr lang="en-US" sz="1200" b="0" dirty="0"/>
                        <a:t>Percent Snow Cover</a:t>
                      </a:r>
                    </a:p>
                  </a:txBody>
                  <a:tcPr/>
                </a:tc>
                <a:extLst>
                  <a:ext uri="{0D108BD9-81ED-4DB2-BD59-A6C34878D82A}">
                    <a16:rowId xmlns:a16="http://schemas.microsoft.com/office/drawing/2014/main" val="210815663"/>
                  </a:ext>
                </a:extLst>
              </a:tr>
            </a:tbl>
          </a:graphicData>
        </a:graphic>
      </p:graphicFrame>
    </p:spTree>
    <p:extLst>
      <p:ext uri="{BB962C8B-B14F-4D97-AF65-F5344CB8AC3E}">
        <p14:creationId xmlns:p14="http://schemas.microsoft.com/office/powerpoint/2010/main" val="47028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F1F80-EE07-4893-8180-DF6DB9D49E2D}"/>
              </a:ext>
            </a:extLst>
          </p:cNvPr>
          <p:cNvSpPr>
            <a:spLocks noGrp="1"/>
          </p:cNvSpPr>
          <p:nvPr>
            <p:ph type="title"/>
          </p:nvPr>
        </p:nvSpPr>
        <p:spPr>
          <a:xfrm>
            <a:off x="457200" y="102870"/>
            <a:ext cx="7886700" cy="834390"/>
          </a:xfrm>
        </p:spPr>
        <p:txBody>
          <a:bodyPr anchor="t"/>
          <a:lstStyle/>
          <a:p>
            <a:r>
              <a:rPr lang="en-US" dirty="0" err="1"/>
              <a:t>AppEEARS</a:t>
            </a:r>
            <a:r>
              <a:rPr lang="en-US" dirty="0"/>
              <a:t> Request Parameters</a:t>
            </a:r>
          </a:p>
        </p:txBody>
      </p:sp>
      <p:sp>
        <p:nvSpPr>
          <p:cNvPr id="3" name="Text Placeholder 2">
            <a:extLst>
              <a:ext uri="{FF2B5EF4-FFF2-40B4-BE49-F238E27FC236}">
                <a16:creationId xmlns:a16="http://schemas.microsoft.com/office/drawing/2014/main" id="{2F9D598D-D489-49FC-BD2B-504549871C1C}"/>
              </a:ext>
            </a:extLst>
          </p:cNvPr>
          <p:cNvSpPr>
            <a:spLocks noGrp="1"/>
          </p:cNvSpPr>
          <p:nvPr>
            <p:ph type="body" idx="1"/>
          </p:nvPr>
        </p:nvSpPr>
        <p:spPr>
          <a:xfrm>
            <a:off x="148590" y="788352"/>
            <a:ext cx="8915400" cy="5326698"/>
          </a:xfrm>
        </p:spPr>
        <p:txBody>
          <a:bodyPr/>
          <a:lstStyle/>
          <a:p>
            <a:r>
              <a:rPr lang="en-US" sz="2400" dirty="0"/>
              <a:t>Spatial Subset:</a:t>
            </a:r>
          </a:p>
          <a:p>
            <a:pPr lvl="1"/>
            <a:r>
              <a:rPr lang="en-US" sz="2000" dirty="0"/>
              <a:t> CSV file containing </a:t>
            </a:r>
            <a:r>
              <a:rPr lang="en-US" sz="2000" dirty="0" err="1"/>
              <a:t>lat</a:t>
            </a:r>
            <a:r>
              <a:rPr lang="en-US" sz="2000" dirty="0"/>
              <a:t>/</a:t>
            </a:r>
            <a:r>
              <a:rPr lang="en-US" sz="2000" dirty="0" err="1"/>
              <a:t>lon</a:t>
            </a:r>
            <a:r>
              <a:rPr lang="en-US" sz="2000" dirty="0"/>
              <a:t> locations of trail cameras throughout Wisconsin</a:t>
            </a:r>
          </a:p>
          <a:p>
            <a:r>
              <a:rPr lang="en-US" sz="2400" dirty="0"/>
              <a:t>Temporal Subset:</a:t>
            </a:r>
          </a:p>
          <a:p>
            <a:pPr lvl="1"/>
            <a:r>
              <a:rPr lang="en-US" sz="2000" dirty="0"/>
              <a:t> Jan 1 to December 31, 2015 (one season)</a:t>
            </a:r>
          </a:p>
          <a:p>
            <a:r>
              <a:rPr lang="en-US" sz="2400" dirty="0"/>
              <a:t>Layer Subset: </a:t>
            </a:r>
          </a:p>
          <a:p>
            <a:pPr lvl="1"/>
            <a:r>
              <a:rPr lang="en-US" sz="2000" dirty="0"/>
              <a:t> MODIS NBAR Surface Reflectance (MCD43A4.006)</a:t>
            </a:r>
          </a:p>
          <a:p>
            <a:pPr lvl="2"/>
            <a:r>
              <a:rPr lang="en-US" sz="1800" dirty="0"/>
              <a:t> </a:t>
            </a:r>
            <a:r>
              <a:rPr lang="en-US" sz="1800" dirty="0">
                <a:sym typeface="Arial"/>
              </a:rPr>
              <a:t>Nadir_Reflectance_Band1</a:t>
            </a:r>
          </a:p>
          <a:p>
            <a:pPr lvl="2"/>
            <a:r>
              <a:rPr lang="en-US" sz="1800" dirty="0">
                <a:sym typeface="Arial"/>
              </a:rPr>
              <a:t> Nadir_Reflectance_Band2</a:t>
            </a:r>
            <a:endParaRPr lang="en-US" sz="1800" dirty="0"/>
          </a:p>
          <a:p>
            <a:pPr lvl="1"/>
            <a:r>
              <a:rPr lang="en-US" sz="2000" dirty="0"/>
              <a:t> MODIS Land Surface Temperature (MOD11A1.006)</a:t>
            </a:r>
          </a:p>
          <a:p>
            <a:pPr lvl="2"/>
            <a:r>
              <a:rPr lang="en-US" sz="1800" dirty="0"/>
              <a:t> LST_Day_1km</a:t>
            </a:r>
          </a:p>
          <a:p>
            <a:pPr lvl="1"/>
            <a:r>
              <a:rPr lang="en-US" sz="2000" dirty="0"/>
              <a:t> MODIS Snow Cover (MOD10A1.006</a:t>
            </a:r>
            <a:r>
              <a:rPr lang="en-US" sz="2000" u="sng" dirty="0"/>
              <a:t>) </a:t>
            </a:r>
          </a:p>
          <a:p>
            <a:pPr lvl="2"/>
            <a:r>
              <a:rPr lang="en-US" sz="1800" dirty="0"/>
              <a:t> </a:t>
            </a:r>
            <a:r>
              <a:rPr lang="en-US" sz="1800" dirty="0" err="1"/>
              <a:t>NDSI_Snow_Cover</a:t>
            </a:r>
            <a:endParaRPr lang="en-US" sz="1800" dirty="0"/>
          </a:p>
          <a:p>
            <a:pPr marL="0" indent="0">
              <a:buNone/>
            </a:pPr>
            <a:endParaRPr lang="en-US" sz="2400" dirty="0"/>
          </a:p>
          <a:p>
            <a:pPr lvl="1"/>
            <a:endParaRPr lang="en-US" sz="2000" dirty="0"/>
          </a:p>
        </p:txBody>
      </p:sp>
      <p:sp>
        <p:nvSpPr>
          <p:cNvPr id="4" name="Slide Number Placeholder 3">
            <a:extLst>
              <a:ext uri="{FF2B5EF4-FFF2-40B4-BE49-F238E27FC236}">
                <a16:creationId xmlns:a16="http://schemas.microsoft.com/office/drawing/2014/main" id="{5F916857-C68C-4515-B817-B1E5EF63BD0B}"/>
              </a:ext>
            </a:extLst>
          </p:cNvPr>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26</a:t>
            </a:fld>
            <a:endParaRPr lang="en-US" sz="1200">
              <a:solidFill>
                <a:srgbClr val="888888"/>
              </a:solidFill>
              <a:ea typeface="Calibri"/>
              <a:cs typeface="Calibri"/>
              <a:sym typeface="Calibri"/>
            </a:endParaRPr>
          </a:p>
        </p:txBody>
      </p:sp>
    </p:spTree>
    <p:extLst>
      <p:ext uri="{BB962C8B-B14F-4D97-AF65-F5344CB8AC3E}">
        <p14:creationId xmlns:p14="http://schemas.microsoft.com/office/powerpoint/2010/main" val="479476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C09E5-9041-421A-8D6B-7A2A7CBDBCD6}"/>
              </a:ext>
            </a:extLst>
          </p:cNvPr>
          <p:cNvSpPr>
            <a:spLocks noGrp="1"/>
          </p:cNvSpPr>
          <p:nvPr>
            <p:ph type="title"/>
          </p:nvPr>
        </p:nvSpPr>
        <p:spPr/>
        <p:txBody>
          <a:bodyPr/>
          <a:lstStyle/>
          <a:p>
            <a:r>
              <a:rPr lang="en-US" dirty="0"/>
              <a:t>Live Hands-on Activity</a:t>
            </a:r>
          </a:p>
        </p:txBody>
      </p:sp>
      <p:sp>
        <p:nvSpPr>
          <p:cNvPr id="4" name="Slide Number Placeholder 3">
            <a:extLst>
              <a:ext uri="{FF2B5EF4-FFF2-40B4-BE49-F238E27FC236}">
                <a16:creationId xmlns:a16="http://schemas.microsoft.com/office/drawing/2014/main" id="{308796DD-AD28-4AAF-AC78-DE0070C18A8C}"/>
              </a:ext>
            </a:extLst>
          </p:cNvPr>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27</a:t>
            </a:fld>
            <a:endParaRPr lang="en-US" sz="1200">
              <a:solidFill>
                <a:srgbClr val="888888"/>
              </a:solidFill>
              <a:ea typeface="Calibri"/>
              <a:cs typeface="Calibri"/>
              <a:sym typeface="Calibri"/>
            </a:endParaRPr>
          </a:p>
        </p:txBody>
      </p:sp>
      <p:sp>
        <p:nvSpPr>
          <p:cNvPr id="5" name="Rectangle 4">
            <a:extLst>
              <a:ext uri="{FF2B5EF4-FFF2-40B4-BE49-F238E27FC236}">
                <a16:creationId xmlns:a16="http://schemas.microsoft.com/office/drawing/2014/main" id="{810D5CF4-9EE7-4F06-BFE1-B6C155FA270D}"/>
              </a:ext>
            </a:extLst>
          </p:cNvPr>
          <p:cNvSpPr/>
          <p:nvPr/>
        </p:nvSpPr>
        <p:spPr>
          <a:xfrm>
            <a:off x="1725930" y="5648484"/>
            <a:ext cx="7269480" cy="246221"/>
          </a:xfrm>
          <a:prstGeom prst="rect">
            <a:avLst/>
          </a:prstGeom>
        </p:spPr>
        <p:txBody>
          <a:bodyPr wrap="square">
            <a:spAutoFit/>
          </a:bodyPr>
          <a:lstStyle/>
          <a:p>
            <a:r>
              <a:rPr lang="en-US" sz="1000" dirty="0">
                <a:hlinkClick r:id="rId3"/>
              </a:rPr>
              <a:t>https://science.nasa.gov/earth-science/applied-sciences/making-space-for-earth/wisconsin-wildlife-says-cheese</a:t>
            </a:r>
            <a:r>
              <a:rPr lang="en-US" sz="1000" dirty="0"/>
              <a:t> </a:t>
            </a:r>
          </a:p>
        </p:txBody>
      </p:sp>
      <p:sp>
        <p:nvSpPr>
          <p:cNvPr id="7" name="Rectangle 6">
            <a:extLst>
              <a:ext uri="{FF2B5EF4-FFF2-40B4-BE49-F238E27FC236}">
                <a16:creationId xmlns:a16="http://schemas.microsoft.com/office/drawing/2014/main" id="{4C97E3A3-AB41-4F7F-AAE1-71458B9E8B6D}"/>
              </a:ext>
            </a:extLst>
          </p:cNvPr>
          <p:cNvSpPr/>
          <p:nvPr/>
        </p:nvSpPr>
        <p:spPr>
          <a:xfrm>
            <a:off x="67061" y="4158766"/>
            <a:ext cx="4753224" cy="400110"/>
          </a:xfrm>
          <a:prstGeom prst="rect">
            <a:avLst/>
          </a:prstGeom>
        </p:spPr>
        <p:txBody>
          <a:bodyPr wrap="none">
            <a:spAutoFit/>
          </a:bodyPr>
          <a:lstStyle/>
          <a:p>
            <a:r>
              <a:rPr lang="en-US" sz="2000" dirty="0">
                <a:hlinkClick r:id="rId4"/>
              </a:rPr>
              <a:t>https://lpdaacsvc.cr.usgs.gov/appeears/</a:t>
            </a:r>
            <a:r>
              <a:rPr lang="en-US" sz="2000" dirty="0"/>
              <a:t> </a:t>
            </a:r>
          </a:p>
        </p:txBody>
      </p:sp>
    </p:spTree>
    <p:extLst>
      <p:ext uri="{BB962C8B-B14F-4D97-AF65-F5344CB8AC3E}">
        <p14:creationId xmlns:p14="http://schemas.microsoft.com/office/powerpoint/2010/main" val="3006014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8CDB00-4F74-41DE-8038-EF459BA28511}"/>
              </a:ext>
            </a:extLst>
          </p:cNvPr>
          <p:cNvPicPr>
            <a:picLocks noChangeAspect="1"/>
          </p:cNvPicPr>
          <p:nvPr/>
        </p:nvPicPr>
        <p:blipFill>
          <a:blip r:embed="rId3"/>
          <a:stretch>
            <a:fillRect/>
          </a:stretch>
        </p:blipFill>
        <p:spPr>
          <a:xfrm>
            <a:off x="3429000" y="1826261"/>
            <a:ext cx="5715000" cy="4962842"/>
          </a:xfrm>
          <a:prstGeom prst="rect">
            <a:avLst/>
          </a:prstGeom>
        </p:spPr>
      </p:pic>
      <p:pic>
        <p:nvPicPr>
          <p:cNvPr id="6" name="Picture 5">
            <a:extLst>
              <a:ext uri="{FF2B5EF4-FFF2-40B4-BE49-F238E27FC236}">
                <a16:creationId xmlns:a16="http://schemas.microsoft.com/office/drawing/2014/main" id="{1ED68518-24F8-44AA-8218-83872073BC18}"/>
              </a:ext>
            </a:extLst>
          </p:cNvPr>
          <p:cNvPicPr>
            <a:picLocks noChangeAspect="1"/>
          </p:cNvPicPr>
          <p:nvPr/>
        </p:nvPicPr>
        <p:blipFill>
          <a:blip r:embed="rId4"/>
          <a:stretch>
            <a:fillRect/>
          </a:stretch>
        </p:blipFill>
        <p:spPr>
          <a:xfrm>
            <a:off x="148590" y="2654300"/>
            <a:ext cx="3052440" cy="2650704"/>
          </a:xfrm>
          <a:prstGeom prst="rect">
            <a:avLst/>
          </a:prstGeom>
        </p:spPr>
      </p:pic>
      <p:sp>
        <p:nvSpPr>
          <p:cNvPr id="2" name="Title 1">
            <a:extLst>
              <a:ext uri="{FF2B5EF4-FFF2-40B4-BE49-F238E27FC236}">
                <a16:creationId xmlns:a16="http://schemas.microsoft.com/office/drawing/2014/main" id="{612C09E5-9041-421A-8D6B-7A2A7CBDBCD6}"/>
              </a:ext>
            </a:extLst>
          </p:cNvPr>
          <p:cNvSpPr>
            <a:spLocks noGrp="1"/>
          </p:cNvSpPr>
          <p:nvPr>
            <p:ph type="title"/>
          </p:nvPr>
        </p:nvSpPr>
        <p:spPr>
          <a:xfrm>
            <a:off x="457200" y="114300"/>
            <a:ext cx="7886700" cy="850900"/>
          </a:xfrm>
        </p:spPr>
        <p:txBody>
          <a:bodyPr/>
          <a:lstStyle/>
          <a:p>
            <a:r>
              <a:rPr lang="en-US" dirty="0"/>
              <a:t>R Script for Additional Analysis</a:t>
            </a:r>
          </a:p>
        </p:txBody>
      </p:sp>
      <p:sp>
        <p:nvSpPr>
          <p:cNvPr id="4" name="Slide Number Placeholder 3">
            <a:extLst>
              <a:ext uri="{FF2B5EF4-FFF2-40B4-BE49-F238E27FC236}">
                <a16:creationId xmlns:a16="http://schemas.microsoft.com/office/drawing/2014/main" id="{308796DD-AD28-4AAF-AC78-DE0070C18A8C}"/>
              </a:ext>
            </a:extLst>
          </p:cNvPr>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28</a:t>
            </a:fld>
            <a:endParaRPr lang="en-US" sz="1200">
              <a:solidFill>
                <a:srgbClr val="888888"/>
              </a:solidFill>
              <a:ea typeface="Calibri"/>
              <a:cs typeface="Calibri"/>
              <a:sym typeface="Calibri"/>
            </a:endParaRPr>
          </a:p>
        </p:txBody>
      </p:sp>
      <p:sp>
        <p:nvSpPr>
          <p:cNvPr id="8" name="Text Placeholder 2">
            <a:extLst>
              <a:ext uri="{FF2B5EF4-FFF2-40B4-BE49-F238E27FC236}">
                <a16:creationId xmlns:a16="http://schemas.microsoft.com/office/drawing/2014/main" id="{84600A72-5CD0-423D-AAF2-8CF77A57E091}"/>
              </a:ext>
            </a:extLst>
          </p:cNvPr>
          <p:cNvSpPr>
            <a:spLocks noGrp="1"/>
          </p:cNvSpPr>
          <p:nvPr>
            <p:ph type="body" idx="1"/>
          </p:nvPr>
        </p:nvSpPr>
        <p:spPr>
          <a:xfrm>
            <a:off x="148590" y="788352"/>
            <a:ext cx="8915400" cy="5326698"/>
          </a:xfrm>
        </p:spPr>
        <p:txBody>
          <a:bodyPr/>
          <a:lstStyle/>
          <a:p>
            <a:r>
              <a:rPr lang="en-US" sz="2400" dirty="0"/>
              <a:t>Open R/RStudio</a:t>
            </a:r>
          </a:p>
          <a:p>
            <a:pPr lvl="1"/>
            <a:r>
              <a:rPr lang="en-US" sz="2000" dirty="0"/>
              <a:t> Load </a:t>
            </a:r>
            <a:r>
              <a:rPr lang="en-US" sz="2000" dirty="0" err="1"/>
              <a:t>SCGIS_UseCase.R</a:t>
            </a:r>
            <a:r>
              <a:rPr lang="en-US" sz="2000" dirty="0"/>
              <a:t> into your workspace</a:t>
            </a:r>
          </a:p>
          <a:p>
            <a:pPr lvl="2"/>
            <a:r>
              <a:rPr lang="en-US" dirty="0"/>
              <a:t>Available at: </a:t>
            </a:r>
            <a:r>
              <a:rPr lang="en-US" sz="1400" dirty="0">
                <a:hlinkClick r:id="rId5"/>
              </a:rPr>
              <a:t>https://github.com/cpkrehbiel/SCGIS_2019</a:t>
            </a:r>
            <a:endParaRPr lang="en-US" sz="1400" dirty="0"/>
          </a:p>
          <a:p>
            <a:pPr marL="609600" lvl="1" indent="0">
              <a:buNone/>
            </a:pPr>
            <a:endParaRPr lang="en-US" dirty="0"/>
          </a:p>
          <a:p>
            <a:pPr lvl="1"/>
            <a:endParaRPr lang="en-US" sz="2000" dirty="0"/>
          </a:p>
        </p:txBody>
      </p:sp>
      <p:pic>
        <p:nvPicPr>
          <p:cNvPr id="9" name="Picture 8">
            <a:extLst>
              <a:ext uri="{FF2B5EF4-FFF2-40B4-BE49-F238E27FC236}">
                <a16:creationId xmlns:a16="http://schemas.microsoft.com/office/drawing/2014/main" id="{0FB6C867-C671-4741-831B-63C48C6BF193}"/>
              </a:ext>
            </a:extLst>
          </p:cNvPr>
          <p:cNvPicPr>
            <a:picLocks noChangeAspect="1"/>
          </p:cNvPicPr>
          <p:nvPr/>
        </p:nvPicPr>
        <p:blipFill>
          <a:blip r:embed="rId6"/>
          <a:stretch>
            <a:fillRect/>
          </a:stretch>
        </p:blipFill>
        <p:spPr>
          <a:xfrm>
            <a:off x="6329266" y="4441404"/>
            <a:ext cx="2767743" cy="2403476"/>
          </a:xfrm>
          <a:prstGeom prst="rect">
            <a:avLst/>
          </a:prstGeom>
        </p:spPr>
      </p:pic>
    </p:spTree>
    <p:extLst>
      <p:ext uri="{BB962C8B-B14F-4D97-AF65-F5344CB8AC3E}">
        <p14:creationId xmlns:p14="http://schemas.microsoft.com/office/powerpoint/2010/main" val="2868072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57A4FB-4D87-4006-9DDF-CE52ACDF614D}"/>
              </a:ext>
            </a:extLst>
          </p:cNvPr>
          <p:cNvSpPr/>
          <p:nvPr/>
        </p:nvSpPr>
        <p:spPr>
          <a:xfrm>
            <a:off x="495300" y="3584999"/>
            <a:ext cx="8648700" cy="2246769"/>
          </a:xfrm>
          <a:prstGeom prst="rect">
            <a:avLst/>
          </a:prstGeom>
        </p:spPr>
        <p:txBody>
          <a:bodyPr wrap="square">
            <a:spAutoFit/>
          </a:bodyPr>
          <a:lstStyle/>
          <a:p>
            <a:pPr marL="457200" indent="-457200">
              <a:buFontTx/>
              <a:buAutoNum type="arabicPeriod"/>
            </a:pPr>
            <a:r>
              <a:rPr lang="en-US" sz="2000" dirty="0"/>
              <a:t>Go to: </a:t>
            </a:r>
            <a:r>
              <a:rPr lang="en-US" sz="2000" dirty="0">
                <a:hlinkClick r:id="rId3"/>
              </a:rPr>
              <a:t>https://github.com/cpkrehbiel/SCGIS_2019</a:t>
            </a:r>
            <a:endParaRPr lang="en-US" sz="2000" dirty="0"/>
          </a:p>
          <a:p>
            <a:pPr marL="457200" indent="-457200">
              <a:buAutoNum type="arabicPeriod"/>
            </a:pPr>
            <a:r>
              <a:rPr lang="en-US" sz="2000" dirty="0"/>
              <a:t>Enable API Access at: </a:t>
            </a:r>
            <a:r>
              <a:rPr lang="en-US" sz="2000" dirty="0">
                <a:hlinkClick r:id="rId4"/>
              </a:rPr>
              <a:t>https://lpdaacsvc.cr.usgs.gov/appeears/settings</a:t>
            </a:r>
            <a:endParaRPr lang="en-US" sz="2000" dirty="0"/>
          </a:p>
          <a:p>
            <a:pPr marL="457200" indent="-457200">
              <a:buAutoNum type="arabicPeriod"/>
            </a:pPr>
            <a:endParaRPr lang="en-US" sz="2000" dirty="0"/>
          </a:p>
          <a:p>
            <a:pPr marL="457200" indent="-457200">
              <a:buAutoNum type="arabicPeriod"/>
            </a:pPr>
            <a:endParaRPr lang="en-US" sz="2000" dirty="0"/>
          </a:p>
          <a:p>
            <a:pPr marL="457200" indent="-457200">
              <a:buAutoNum type="arabicPeriod"/>
            </a:pPr>
            <a:endParaRPr lang="en-US" sz="2000" dirty="0"/>
          </a:p>
          <a:p>
            <a:pPr marL="457200" indent="-457200">
              <a:buAutoNum type="arabicPeriod"/>
            </a:pPr>
            <a:endParaRPr lang="en-US" sz="2000" dirty="0"/>
          </a:p>
          <a:p>
            <a:pPr marL="457200" indent="-457200">
              <a:buAutoNum type="arabicPeriod"/>
            </a:pPr>
            <a:endParaRPr lang="en-US" sz="2000" dirty="0"/>
          </a:p>
        </p:txBody>
      </p:sp>
      <p:pic>
        <p:nvPicPr>
          <p:cNvPr id="6" name="Picture 5">
            <a:extLst>
              <a:ext uri="{FF2B5EF4-FFF2-40B4-BE49-F238E27FC236}">
                <a16:creationId xmlns:a16="http://schemas.microsoft.com/office/drawing/2014/main" id="{EC33EA3C-BB0F-4C1B-9360-43CC67009050}"/>
              </a:ext>
            </a:extLst>
          </p:cNvPr>
          <p:cNvPicPr>
            <a:picLocks noChangeAspect="1"/>
          </p:cNvPicPr>
          <p:nvPr/>
        </p:nvPicPr>
        <p:blipFill>
          <a:blip r:embed="rId5"/>
          <a:stretch>
            <a:fillRect/>
          </a:stretch>
        </p:blipFill>
        <p:spPr>
          <a:xfrm>
            <a:off x="795838" y="4398044"/>
            <a:ext cx="8009524" cy="1285714"/>
          </a:xfrm>
          <a:prstGeom prst="rect">
            <a:avLst/>
          </a:prstGeom>
        </p:spPr>
      </p:pic>
      <p:sp>
        <p:nvSpPr>
          <p:cNvPr id="2" name="Title 1">
            <a:extLst>
              <a:ext uri="{FF2B5EF4-FFF2-40B4-BE49-F238E27FC236}">
                <a16:creationId xmlns:a16="http://schemas.microsoft.com/office/drawing/2014/main" id="{00822EA6-67B6-4A6B-A436-CD3D5A5E7529}"/>
              </a:ext>
            </a:extLst>
          </p:cNvPr>
          <p:cNvSpPr>
            <a:spLocks noGrp="1"/>
          </p:cNvSpPr>
          <p:nvPr>
            <p:ph type="ctrTitle"/>
          </p:nvPr>
        </p:nvSpPr>
        <p:spPr>
          <a:xfrm>
            <a:off x="647700" y="1608625"/>
            <a:ext cx="8115300" cy="1037738"/>
          </a:xfrm>
        </p:spPr>
        <p:txBody>
          <a:bodyPr/>
          <a:lstStyle/>
          <a:p>
            <a:r>
              <a:rPr lang="en-US" dirty="0"/>
              <a:t>Use Case #2:</a:t>
            </a:r>
            <a:br>
              <a:rPr lang="en-US" dirty="0"/>
            </a:br>
            <a:r>
              <a:rPr lang="en-US" dirty="0" err="1"/>
              <a:t>AppEEARS</a:t>
            </a:r>
            <a:r>
              <a:rPr lang="en-US" dirty="0"/>
              <a:t> API/Area Sampler</a:t>
            </a:r>
          </a:p>
        </p:txBody>
      </p:sp>
      <p:sp>
        <p:nvSpPr>
          <p:cNvPr id="3" name="Subtitle 2">
            <a:extLst>
              <a:ext uri="{FF2B5EF4-FFF2-40B4-BE49-F238E27FC236}">
                <a16:creationId xmlns:a16="http://schemas.microsoft.com/office/drawing/2014/main" id="{4D4B2218-89E0-43DE-8549-BA7DCB4ED1D3}"/>
              </a:ext>
            </a:extLst>
          </p:cNvPr>
          <p:cNvSpPr>
            <a:spLocks noGrp="1"/>
          </p:cNvSpPr>
          <p:nvPr>
            <p:ph type="subTitle" idx="1"/>
          </p:nvPr>
        </p:nvSpPr>
        <p:spPr>
          <a:xfrm>
            <a:off x="1143000" y="2674937"/>
            <a:ext cx="6858000" cy="1655761"/>
          </a:xfrm>
        </p:spPr>
        <p:txBody>
          <a:bodyPr/>
          <a:lstStyle/>
          <a:p>
            <a:r>
              <a:rPr lang="en-US" b="1" dirty="0"/>
              <a:t>Using the </a:t>
            </a:r>
            <a:r>
              <a:rPr lang="en-US" b="1" dirty="0" err="1"/>
              <a:t>AρρEEARS</a:t>
            </a:r>
            <a:r>
              <a:rPr lang="en-US" b="1" dirty="0"/>
              <a:t> API in your Analysis Workflow - Getting Started</a:t>
            </a:r>
          </a:p>
        </p:txBody>
      </p:sp>
      <p:sp>
        <p:nvSpPr>
          <p:cNvPr id="4" name="Slide Number Placeholder 3">
            <a:extLst>
              <a:ext uri="{FF2B5EF4-FFF2-40B4-BE49-F238E27FC236}">
                <a16:creationId xmlns:a16="http://schemas.microsoft.com/office/drawing/2014/main" id="{7DD8C349-5FFB-4F4C-B645-6435142AFDF0}"/>
              </a:ext>
            </a:extLst>
          </p:cNvPr>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29</a:t>
            </a:fld>
            <a:endParaRPr lang="en-US" sz="1200">
              <a:solidFill>
                <a:srgbClr val="888888"/>
              </a:solidFill>
              <a:ea typeface="Calibri"/>
              <a:cs typeface="Calibri"/>
              <a:sym typeface="Calibri"/>
            </a:endParaRPr>
          </a:p>
        </p:txBody>
      </p:sp>
    </p:spTree>
    <p:extLst>
      <p:ext uri="{BB962C8B-B14F-4D97-AF65-F5344CB8AC3E}">
        <p14:creationId xmlns:p14="http://schemas.microsoft.com/office/powerpoint/2010/main" val="865997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A17BBE9-8D8A-4E14-B2AD-39B62212A1C8}"/>
              </a:ext>
            </a:extLst>
          </p:cNvPr>
          <p:cNvPicPr>
            <a:picLocks noChangeAspect="1"/>
          </p:cNvPicPr>
          <p:nvPr/>
        </p:nvPicPr>
        <p:blipFill rotWithShape="1">
          <a:blip r:embed="rId3">
            <a:extLst>
              <a:ext uri="{28A0092B-C50C-407E-A947-70E740481C1C}">
                <a14:useLocalDpi xmlns:a14="http://schemas.microsoft.com/office/drawing/2010/main" val="0"/>
              </a:ext>
            </a:extLst>
          </a:blip>
          <a:srcRect l="10079" t="221" r="2452" b="7826"/>
          <a:stretch/>
        </p:blipFill>
        <p:spPr>
          <a:xfrm>
            <a:off x="0" y="626097"/>
            <a:ext cx="9173433" cy="5320508"/>
          </a:xfrm>
          <a:prstGeom prst="rect">
            <a:avLst/>
          </a:prstGeom>
        </p:spPr>
      </p:pic>
      <p:sp>
        <p:nvSpPr>
          <p:cNvPr id="2" name="Title 1">
            <a:extLst>
              <a:ext uri="{FF2B5EF4-FFF2-40B4-BE49-F238E27FC236}">
                <a16:creationId xmlns:a16="http://schemas.microsoft.com/office/drawing/2014/main" id="{0B418CE7-1EAC-49E8-B972-24C6E1DD292F}"/>
              </a:ext>
            </a:extLst>
          </p:cNvPr>
          <p:cNvSpPr>
            <a:spLocks noGrp="1"/>
          </p:cNvSpPr>
          <p:nvPr>
            <p:ph type="title"/>
          </p:nvPr>
        </p:nvSpPr>
        <p:spPr>
          <a:xfrm>
            <a:off x="889181" y="258"/>
            <a:ext cx="7541043" cy="671512"/>
          </a:xfrm>
        </p:spPr>
        <p:txBody>
          <a:bodyPr anchor="t"/>
          <a:lstStyle/>
          <a:p>
            <a:r>
              <a:rPr lang="en-US" dirty="0">
                <a:solidFill>
                  <a:schemeClr val="bg1"/>
                </a:solidFill>
              </a:rPr>
              <a:t>What does the LP DAAC do?</a:t>
            </a:r>
          </a:p>
        </p:txBody>
      </p:sp>
      <p:sp>
        <p:nvSpPr>
          <p:cNvPr id="4" name="Slide Number Placeholder 3">
            <a:extLst>
              <a:ext uri="{FF2B5EF4-FFF2-40B4-BE49-F238E27FC236}">
                <a16:creationId xmlns:a16="http://schemas.microsoft.com/office/drawing/2014/main" id="{5D0C3FA6-FB74-4159-A744-B4CFF79726E3}"/>
              </a:ext>
            </a:extLst>
          </p:cNvPr>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3</a:t>
            </a:fld>
            <a:endParaRPr lang="en-US" sz="1200">
              <a:solidFill>
                <a:srgbClr val="888888"/>
              </a:solidFill>
              <a:ea typeface="Calibri"/>
              <a:cs typeface="Calibri"/>
              <a:sym typeface="Calibri"/>
            </a:endParaRPr>
          </a:p>
        </p:txBody>
      </p:sp>
      <p:pic>
        <p:nvPicPr>
          <p:cNvPr id="10" name="Shape 140">
            <a:extLst>
              <a:ext uri="{FF2B5EF4-FFF2-40B4-BE49-F238E27FC236}">
                <a16:creationId xmlns:a16="http://schemas.microsoft.com/office/drawing/2014/main" id="{5F0EA4DF-ECF5-42EB-AE91-F56BF8D46FB1}"/>
              </a:ext>
            </a:extLst>
          </p:cNvPr>
          <p:cNvPicPr>
            <a:picLocks noChangeAspect="1"/>
          </p:cNvPicPr>
          <p:nvPr/>
        </p:nvPicPr>
        <p:blipFill rotWithShape="1">
          <a:blip r:embed="rId4">
            <a:alphaModFix/>
          </a:blip>
          <a:srcRect/>
          <a:stretch/>
        </p:blipFill>
        <p:spPr>
          <a:xfrm>
            <a:off x="278726" y="3329767"/>
            <a:ext cx="2379792" cy="2498394"/>
          </a:xfrm>
          <a:prstGeom prst="rect">
            <a:avLst/>
          </a:prstGeom>
          <a:noFill/>
          <a:ln>
            <a:noFill/>
          </a:ln>
          <a:effectLst>
            <a:glow rad="139700">
              <a:schemeClr val="tx1">
                <a:lumMod val="75000"/>
                <a:lumOff val="25000"/>
                <a:alpha val="40000"/>
              </a:schemeClr>
            </a:glow>
          </a:effectLst>
        </p:spPr>
      </p:pic>
      <p:sp>
        <p:nvSpPr>
          <p:cNvPr id="6" name="Title 1">
            <a:extLst>
              <a:ext uri="{FF2B5EF4-FFF2-40B4-BE49-F238E27FC236}">
                <a16:creationId xmlns:a16="http://schemas.microsoft.com/office/drawing/2014/main" id="{976366D6-EB71-4318-BF4F-43C747C23543}"/>
              </a:ext>
            </a:extLst>
          </p:cNvPr>
          <p:cNvSpPr txBox="1">
            <a:spLocks/>
          </p:cNvSpPr>
          <p:nvPr/>
        </p:nvSpPr>
        <p:spPr>
          <a:xfrm>
            <a:off x="5335793" y="3786692"/>
            <a:ext cx="3722146" cy="174983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000" b="0" i="0" u="none" strike="noStrike" cap="none" baseline="0">
                <a:solidFill>
                  <a:schemeClr val="dk1"/>
                </a:solidFill>
                <a:effectLst>
                  <a:outerShdw blurRad="50800" dist="38100" dir="2700000" algn="tl" rotWithShape="0">
                    <a:prstClr val="black">
                      <a:alpha val="40000"/>
                    </a:prstClr>
                  </a:outerShdw>
                </a:effectLst>
                <a:latin typeface="+mj-lt"/>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2200" b="1" dirty="0">
                <a:solidFill>
                  <a:schemeClr val="bg1"/>
                </a:solidFill>
              </a:rPr>
              <a:t>“</a:t>
            </a:r>
            <a:r>
              <a:rPr lang="en-US" sz="2200" dirty="0">
                <a:solidFill>
                  <a:schemeClr val="bg1"/>
                </a:solidFill>
              </a:rPr>
              <a:t>Process, archive, and distribute publicly-available land data products to advance the </a:t>
            </a:r>
            <a:r>
              <a:rPr lang="en-US" sz="2200" i="1" dirty="0">
                <a:solidFill>
                  <a:schemeClr val="bg1"/>
                </a:solidFill>
              </a:rPr>
              <a:t>access, understanding, </a:t>
            </a:r>
            <a:r>
              <a:rPr lang="en-US" sz="2200" dirty="0">
                <a:solidFill>
                  <a:schemeClr val="bg1"/>
                </a:solidFill>
              </a:rPr>
              <a:t>and </a:t>
            </a:r>
            <a:r>
              <a:rPr lang="en-US" sz="2200" i="1" dirty="0">
                <a:solidFill>
                  <a:schemeClr val="bg1"/>
                </a:solidFill>
              </a:rPr>
              <a:t>use </a:t>
            </a:r>
            <a:r>
              <a:rPr lang="en-US" sz="2200" dirty="0">
                <a:solidFill>
                  <a:schemeClr val="bg1"/>
                </a:solidFill>
              </a:rPr>
              <a:t>of data for large and diverse user communities”</a:t>
            </a:r>
          </a:p>
        </p:txBody>
      </p:sp>
    </p:spTree>
    <p:extLst>
      <p:ext uri="{BB962C8B-B14F-4D97-AF65-F5344CB8AC3E}">
        <p14:creationId xmlns:p14="http://schemas.microsoft.com/office/powerpoint/2010/main" val="4145070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7094-749C-4BEF-9606-73B8ACE3B00B}"/>
              </a:ext>
            </a:extLst>
          </p:cNvPr>
          <p:cNvSpPr>
            <a:spLocks noGrp="1"/>
          </p:cNvSpPr>
          <p:nvPr>
            <p:ph type="title"/>
          </p:nvPr>
        </p:nvSpPr>
        <p:spPr>
          <a:xfrm>
            <a:off x="27742" y="12700"/>
            <a:ext cx="9116258" cy="514668"/>
          </a:xfrm>
        </p:spPr>
        <p:txBody>
          <a:bodyPr/>
          <a:lstStyle/>
          <a:p>
            <a:pPr algn="ctr"/>
            <a:r>
              <a:rPr lang="en-US" sz="3600" dirty="0"/>
              <a:t>LP DAAC E-Learning Resources</a:t>
            </a:r>
          </a:p>
        </p:txBody>
      </p:sp>
      <p:pic>
        <p:nvPicPr>
          <p:cNvPr id="7" name="Picture 6">
            <a:extLst>
              <a:ext uri="{FF2B5EF4-FFF2-40B4-BE49-F238E27FC236}">
                <a16:creationId xmlns:a16="http://schemas.microsoft.com/office/drawing/2014/main" id="{25C3AF91-C1AB-4281-B370-FF970A01CBD0}"/>
              </a:ext>
            </a:extLst>
          </p:cNvPr>
          <p:cNvPicPr>
            <a:picLocks noChangeAspect="1"/>
          </p:cNvPicPr>
          <p:nvPr/>
        </p:nvPicPr>
        <p:blipFill>
          <a:blip r:embed="rId3"/>
          <a:stretch>
            <a:fillRect/>
          </a:stretch>
        </p:blipFill>
        <p:spPr>
          <a:xfrm>
            <a:off x="1460500" y="543317"/>
            <a:ext cx="5570767" cy="5095483"/>
          </a:xfrm>
          <a:prstGeom prst="rect">
            <a:avLst/>
          </a:prstGeom>
        </p:spPr>
      </p:pic>
      <p:sp>
        <p:nvSpPr>
          <p:cNvPr id="3" name="Text Placeholder 2">
            <a:extLst>
              <a:ext uri="{FF2B5EF4-FFF2-40B4-BE49-F238E27FC236}">
                <a16:creationId xmlns:a16="http://schemas.microsoft.com/office/drawing/2014/main" id="{C16F4D72-1A5C-481C-AC99-88CAF15ECB33}"/>
              </a:ext>
            </a:extLst>
          </p:cNvPr>
          <p:cNvSpPr>
            <a:spLocks noGrp="1"/>
          </p:cNvSpPr>
          <p:nvPr>
            <p:ph type="body" idx="1"/>
          </p:nvPr>
        </p:nvSpPr>
        <p:spPr>
          <a:xfrm>
            <a:off x="2563058" y="5946577"/>
            <a:ext cx="5933242" cy="514668"/>
          </a:xfrm>
        </p:spPr>
        <p:txBody>
          <a:bodyPr/>
          <a:lstStyle/>
          <a:p>
            <a:pPr marL="0" indent="0">
              <a:buNone/>
            </a:pPr>
            <a:r>
              <a:rPr lang="en-US" sz="1800" dirty="0">
                <a:hlinkClick r:id="rId4"/>
              </a:rPr>
              <a:t>https://lpdaac.usgs.gov/resources/e-learning/#appeears</a:t>
            </a:r>
            <a:endParaRPr lang="en-US" sz="2000" dirty="0"/>
          </a:p>
        </p:txBody>
      </p:sp>
      <p:sp>
        <p:nvSpPr>
          <p:cNvPr id="8" name="Rectangle 7">
            <a:extLst>
              <a:ext uri="{FF2B5EF4-FFF2-40B4-BE49-F238E27FC236}">
                <a16:creationId xmlns:a16="http://schemas.microsoft.com/office/drawing/2014/main" id="{41BCBD0F-EBA8-44C5-B5AC-D5634E393D5E}"/>
              </a:ext>
            </a:extLst>
          </p:cNvPr>
          <p:cNvSpPr/>
          <p:nvPr/>
        </p:nvSpPr>
        <p:spPr>
          <a:xfrm>
            <a:off x="1653342" y="5638800"/>
            <a:ext cx="7490658" cy="307777"/>
          </a:xfrm>
          <a:prstGeom prst="rect">
            <a:avLst/>
          </a:prstGeom>
        </p:spPr>
        <p:txBody>
          <a:bodyPr wrap="square">
            <a:spAutoFit/>
          </a:bodyPr>
          <a:lstStyle/>
          <a:p>
            <a:r>
              <a:rPr lang="en-US" dirty="0">
                <a:hlinkClick r:id="rId5"/>
              </a:rPr>
              <a:t>https://git.earthdata.nasa.gov/projects/LPDUR/repos/appeears-api-getting-started/browse</a:t>
            </a:r>
            <a:endParaRPr lang="en-US" dirty="0"/>
          </a:p>
        </p:txBody>
      </p:sp>
    </p:spTree>
    <p:extLst>
      <p:ext uri="{BB962C8B-B14F-4D97-AF65-F5344CB8AC3E}">
        <p14:creationId xmlns:p14="http://schemas.microsoft.com/office/powerpoint/2010/main" val="3347527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C14BD0-8B4C-4515-9DF2-BA2011B61F28}"/>
              </a:ext>
            </a:extLst>
          </p:cNvPr>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31</a:t>
            </a:fld>
            <a:endParaRPr lang="en-US" sz="1200">
              <a:solidFill>
                <a:srgbClr val="888888"/>
              </a:solidFill>
              <a:ea typeface="Calibri"/>
              <a:cs typeface="Calibri"/>
              <a:sym typeface="Calibri"/>
            </a:endParaRPr>
          </a:p>
        </p:txBody>
      </p:sp>
      <p:pic>
        <p:nvPicPr>
          <p:cNvPr id="6" name="Picture 5">
            <a:extLst>
              <a:ext uri="{FF2B5EF4-FFF2-40B4-BE49-F238E27FC236}">
                <a16:creationId xmlns:a16="http://schemas.microsoft.com/office/drawing/2014/main" id="{0943C11E-9760-4E71-B6D0-86DAF86084EC}"/>
              </a:ext>
            </a:extLst>
          </p:cNvPr>
          <p:cNvPicPr>
            <a:picLocks noChangeAspect="1"/>
          </p:cNvPicPr>
          <p:nvPr/>
        </p:nvPicPr>
        <p:blipFill>
          <a:blip r:embed="rId3"/>
          <a:stretch>
            <a:fillRect/>
          </a:stretch>
        </p:blipFill>
        <p:spPr>
          <a:xfrm>
            <a:off x="4857750" y="2648962"/>
            <a:ext cx="3657600" cy="3144815"/>
          </a:xfrm>
          <a:prstGeom prst="rect">
            <a:avLst/>
          </a:prstGeom>
        </p:spPr>
      </p:pic>
      <p:pic>
        <p:nvPicPr>
          <p:cNvPr id="7" name="Picture 6">
            <a:extLst>
              <a:ext uri="{FF2B5EF4-FFF2-40B4-BE49-F238E27FC236}">
                <a16:creationId xmlns:a16="http://schemas.microsoft.com/office/drawing/2014/main" id="{8336A904-4D6A-49E7-B59A-9C079C517217}"/>
              </a:ext>
            </a:extLst>
          </p:cNvPr>
          <p:cNvPicPr>
            <a:picLocks noChangeAspect="1"/>
          </p:cNvPicPr>
          <p:nvPr/>
        </p:nvPicPr>
        <p:blipFill>
          <a:blip r:embed="rId4"/>
          <a:stretch>
            <a:fillRect/>
          </a:stretch>
        </p:blipFill>
        <p:spPr>
          <a:xfrm>
            <a:off x="274320" y="114300"/>
            <a:ext cx="3657600" cy="2597595"/>
          </a:xfrm>
          <a:prstGeom prst="rect">
            <a:avLst/>
          </a:prstGeom>
        </p:spPr>
      </p:pic>
      <p:pic>
        <p:nvPicPr>
          <p:cNvPr id="8" name="Picture 7">
            <a:extLst>
              <a:ext uri="{FF2B5EF4-FFF2-40B4-BE49-F238E27FC236}">
                <a16:creationId xmlns:a16="http://schemas.microsoft.com/office/drawing/2014/main" id="{3DD7BBFB-A5FA-44B2-8293-B2341FD1AC3B}"/>
              </a:ext>
            </a:extLst>
          </p:cNvPr>
          <p:cNvPicPr>
            <a:picLocks noChangeAspect="1"/>
          </p:cNvPicPr>
          <p:nvPr/>
        </p:nvPicPr>
        <p:blipFill>
          <a:blip r:embed="rId5"/>
          <a:stretch>
            <a:fillRect/>
          </a:stretch>
        </p:blipFill>
        <p:spPr>
          <a:xfrm>
            <a:off x="274320" y="3090007"/>
            <a:ext cx="3657600" cy="2182290"/>
          </a:xfrm>
          <a:prstGeom prst="rect">
            <a:avLst/>
          </a:prstGeom>
        </p:spPr>
      </p:pic>
      <p:pic>
        <p:nvPicPr>
          <p:cNvPr id="9" name="Picture 8">
            <a:extLst>
              <a:ext uri="{FF2B5EF4-FFF2-40B4-BE49-F238E27FC236}">
                <a16:creationId xmlns:a16="http://schemas.microsoft.com/office/drawing/2014/main" id="{A3D89A3D-E32D-4365-AA35-039D048B9537}"/>
              </a:ext>
            </a:extLst>
          </p:cNvPr>
          <p:cNvPicPr>
            <a:picLocks noChangeAspect="1"/>
          </p:cNvPicPr>
          <p:nvPr/>
        </p:nvPicPr>
        <p:blipFill>
          <a:blip r:embed="rId6"/>
          <a:stretch>
            <a:fillRect/>
          </a:stretch>
        </p:blipFill>
        <p:spPr>
          <a:xfrm>
            <a:off x="5029200" y="457200"/>
            <a:ext cx="3657600" cy="1629188"/>
          </a:xfrm>
          <a:prstGeom prst="rect">
            <a:avLst/>
          </a:prstGeom>
        </p:spPr>
      </p:pic>
    </p:spTree>
    <p:extLst>
      <p:ext uri="{BB962C8B-B14F-4D97-AF65-F5344CB8AC3E}">
        <p14:creationId xmlns:p14="http://schemas.microsoft.com/office/powerpoint/2010/main" val="357289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466" y="2190664"/>
            <a:ext cx="7886700" cy="974626"/>
          </a:xfrm>
        </p:spPr>
        <p:txBody>
          <a:bodyPr/>
          <a:lstStyle/>
          <a:p>
            <a:r>
              <a:rPr lang="en-US" sz="3600" dirty="0">
                <a:solidFill>
                  <a:schemeClr val="tx1"/>
                </a:solidFill>
                <a:effectLst/>
              </a:rPr>
              <a:t>Questions?</a:t>
            </a:r>
          </a:p>
        </p:txBody>
      </p:sp>
      <p:sp>
        <p:nvSpPr>
          <p:cNvPr id="3" name="Text Placeholder 2"/>
          <p:cNvSpPr>
            <a:spLocks noGrp="1"/>
          </p:cNvSpPr>
          <p:nvPr>
            <p:ph type="body" idx="1"/>
          </p:nvPr>
        </p:nvSpPr>
        <p:spPr>
          <a:xfrm>
            <a:off x="72466" y="3146609"/>
            <a:ext cx="8305800" cy="2576601"/>
          </a:xfrm>
        </p:spPr>
        <p:txBody>
          <a:bodyPr/>
          <a:lstStyle/>
          <a:p>
            <a:pPr>
              <a:buFont typeface="Wingdings" panose="05000000000000000000" pitchFamily="2" charset="2"/>
              <a:buChar char="§"/>
            </a:pPr>
            <a:r>
              <a:rPr lang="en-US" dirty="0">
                <a:solidFill>
                  <a:schemeClr val="tx1"/>
                </a:solidFill>
              </a:rPr>
              <a:t>User Services</a:t>
            </a:r>
          </a:p>
          <a:p>
            <a:pPr marL="914400" lvl="1" indent="-304800">
              <a:buFont typeface="Wingdings" panose="05000000000000000000" pitchFamily="2" charset="2"/>
              <a:buChar char="§"/>
            </a:pPr>
            <a:r>
              <a:rPr lang="en-US" dirty="0">
                <a:hlinkClick r:id="rId3"/>
              </a:rPr>
              <a:t>https://lpdaac.usgs.gov/lpdaac-contact-us/</a:t>
            </a:r>
            <a:endParaRPr lang="en-US" dirty="0">
              <a:solidFill>
                <a:schemeClr val="tx1"/>
              </a:solidFill>
              <a:latin typeface="+mj-lt"/>
            </a:endParaRPr>
          </a:p>
          <a:p>
            <a:pPr>
              <a:buFont typeface="Wingdings" panose="05000000000000000000" pitchFamily="2" charset="2"/>
              <a:buChar char="§"/>
            </a:pPr>
            <a:r>
              <a:rPr lang="en-US" dirty="0">
                <a:solidFill>
                  <a:schemeClr val="tx1"/>
                </a:solidFill>
              </a:rPr>
              <a:t>Try out </a:t>
            </a:r>
            <a:r>
              <a:rPr lang="en-US" dirty="0" err="1">
                <a:solidFill>
                  <a:schemeClr val="tx1"/>
                </a:solidFill>
              </a:rPr>
              <a:t>A</a:t>
            </a:r>
            <a:r>
              <a:rPr lang="en-US" altLang="en-US" i="1" dirty="0" err="1"/>
              <a:t>ρ</a:t>
            </a:r>
            <a:r>
              <a:rPr lang="el-GR" altLang="en-US" i="1" dirty="0"/>
              <a:t>ρ</a:t>
            </a:r>
            <a:r>
              <a:rPr lang="en-US" dirty="0">
                <a:solidFill>
                  <a:schemeClr val="tx1"/>
                </a:solidFill>
              </a:rPr>
              <a:t>EEARS:</a:t>
            </a:r>
          </a:p>
          <a:p>
            <a:pPr marL="914400" lvl="1" indent="-304800">
              <a:buFont typeface="Wingdings" panose="05000000000000000000" pitchFamily="2" charset="2"/>
              <a:buChar char="§"/>
            </a:pPr>
            <a:r>
              <a:rPr lang="en-US" dirty="0">
                <a:solidFill>
                  <a:schemeClr val="tx1"/>
                </a:solidFill>
                <a:latin typeface="+mj-lt"/>
                <a:hlinkClick r:id="rId4"/>
              </a:rPr>
              <a:t>https://lpdaacsvc.cr.usgs.gov/appeears</a:t>
            </a:r>
            <a:endParaRPr lang="en-US" dirty="0">
              <a:solidFill>
                <a:schemeClr val="tx1"/>
              </a:solidFill>
              <a:latin typeface="+mj-lt"/>
            </a:endParaRPr>
          </a:p>
          <a:p>
            <a:pPr>
              <a:buFont typeface="Wingdings" panose="05000000000000000000" pitchFamily="2" charset="2"/>
              <a:buChar char="§"/>
            </a:pPr>
            <a:r>
              <a:rPr lang="en-US" b="1" dirty="0">
                <a:solidFill>
                  <a:schemeClr val="tx1"/>
                </a:solidFill>
              </a:rPr>
              <a:t>Subscribe to the LP DAAC Listserv:</a:t>
            </a:r>
          </a:p>
          <a:p>
            <a:pPr marL="914400" lvl="1" indent="-304800">
              <a:buFont typeface="Wingdings" panose="05000000000000000000" pitchFamily="2" charset="2"/>
              <a:buChar char="§"/>
            </a:pPr>
            <a:r>
              <a:rPr lang="en-US" b="1" dirty="0">
                <a:solidFill>
                  <a:schemeClr val="tx1"/>
                </a:solidFill>
                <a:latin typeface="+mj-lt"/>
                <a:hlinkClick r:id="rId5"/>
              </a:rPr>
              <a:t>https://lists.nasa.gov/mailman/listinfo/lpdaac</a:t>
            </a:r>
            <a:r>
              <a:rPr lang="en-US" b="1" dirty="0">
                <a:solidFill>
                  <a:schemeClr val="tx1"/>
                </a:solidFill>
                <a:latin typeface="+mj-lt"/>
              </a:rPr>
              <a:t> </a:t>
            </a:r>
          </a:p>
        </p:txBody>
      </p:sp>
    </p:spTree>
    <p:extLst>
      <p:ext uri="{BB962C8B-B14F-4D97-AF65-F5344CB8AC3E}">
        <p14:creationId xmlns:p14="http://schemas.microsoft.com/office/powerpoint/2010/main" val="2366668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E4F01-6C5C-4543-B658-7F19525479E4}"/>
              </a:ext>
            </a:extLst>
          </p:cNvPr>
          <p:cNvSpPr>
            <a:spLocks noGrp="1"/>
          </p:cNvSpPr>
          <p:nvPr>
            <p:ph type="title"/>
          </p:nvPr>
        </p:nvSpPr>
        <p:spPr/>
        <p:txBody>
          <a:bodyPr/>
          <a:lstStyle/>
          <a:p>
            <a:r>
              <a:rPr lang="en-US" sz="3600" dirty="0"/>
              <a:t>Questionnaire/Course Assessment</a:t>
            </a:r>
          </a:p>
        </p:txBody>
      </p:sp>
      <p:sp>
        <p:nvSpPr>
          <p:cNvPr id="3" name="Text Placeholder 2">
            <a:extLst>
              <a:ext uri="{FF2B5EF4-FFF2-40B4-BE49-F238E27FC236}">
                <a16:creationId xmlns:a16="http://schemas.microsoft.com/office/drawing/2014/main" id="{3838F291-BB91-497D-BC86-3AC2BFF02A51}"/>
              </a:ext>
            </a:extLst>
          </p:cNvPr>
          <p:cNvSpPr>
            <a:spLocks noGrp="1"/>
          </p:cNvSpPr>
          <p:nvPr>
            <p:ph type="body" idx="1"/>
          </p:nvPr>
        </p:nvSpPr>
        <p:spPr/>
        <p:txBody>
          <a:bodyPr/>
          <a:lstStyle/>
          <a:p>
            <a:r>
              <a:rPr lang="en-US" dirty="0"/>
              <a:t>Additional functionality/datasets desired in </a:t>
            </a:r>
            <a:r>
              <a:rPr lang="en-US" dirty="0" err="1"/>
              <a:t>AppEEARS</a:t>
            </a:r>
            <a:r>
              <a:rPr lang="en-US" dirty="0"/>
              <a:t>?</a:t>
            </a:r>
          </a:p>
          <a:p>
            <a:r>
              <a:rPr lang="en-US" dirty="0" err="1"/>
              <a:t>AppEEARS</a:t>
            </a:r>
            <a:r>
              <a:rPr lang="en-US" dirty="0"/>
              <a:t>:</a:t>
            </a:r>
          </a:p>
          <a:p>
            <a:pPr lvl="1"/>
            <a:r>
              <a:rPr lang="en-US" dirty="0"/>
              <a:t> What did you like?</a:t>
            </a:r>
          </a:p>
          <a:p>
            <a:pPr lvl="1"/>
            <a:r>
              <a:rPr lang="en-US" dirty="0"/>
              <a:t> What didn’t you like?</a:t>
            </a:r>
          </a:p>
          <a:p>
            <a:pPr lvl="1"/>
            <a:r>
              <a:rPr lang="en-US" dirty="0"/>
              <a:t> What would you change?</a:t>
            </a:r>
          </a:p>
          <a:p>
            <a:pPr lvl="1"/>
            <a:r>
              <a:rPr lang="en-US" dirty="0"/>
              <a:t> What resources would you want to help learn more about </a:t>
            </a:r>
            <a:r>
              <a:rPr lang="en-US" dirty="0" err="1"/>
              <a:t>AppEEARS</a:t>
            </a:r>
            <a:r>
              <a:rPr lang="en-US" dirty="0"/>
              <a:t> or the data within </a:t>
            </a:r>
            <a:r>
              <a:rPr lang="en-US" dirty="0" err="1"/>
              <a:t>AppEEARS</a:t>
            </a:r>
            <a:r>
              <a:rPr lang="en-US" dirty="0"/>
              <a:t>?</a:t>
            </a:r>
          </a:p>
          <a:p>
            <a:pPr lvl="2"/>
            <a:r>
              <a:rPr lang="en-US" dirty="0"/>
              <a:t> Tutorials? Videos? Both?</a:t>
            </a:r>
          </a:p>
        </p:txBody>
      </p:sp>
      <p:sp>
        <p:nvSpPr>
          <p:cNvPr id="4" name="Slide Number Placeholder 3">
            <a:extLst>
              <a:ext uri="{FF2B5EF4-FFF2-40B4-BE49-F238E27FC236}">
                <a16:creationId xmlns:a16="http://schemas.microsoft.com/office/drawing/2014/main" id="{EF6E360F-A6F7-4144-B66F-77C0C4233DFC}"/>
              </a:ext>
            </a:extLst>
          </p:cNvPr>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33</a:t>
            </a:fld>
            <a:endParaRPr lang="en-US" sz="1200">
              <a:solidFill>
                <a:srgbClr val="888888"/>
              </a:solidFill>
              <a:ea typeface="Calibri"/>
              <a:cs typeface="Calibri"/>
              <a:sym typeface="Calibri"/>
            </a:endParaRPr>
          </a:p>
        </p:txBody>
      </p:sp>
    </p:spTree>
    <p:extLst>
      <p:ext uri="{BB962C8B-B14F-4D97-AF65-F5344CB8AC3E}">
        <p14:creationId xmlns:p14="http://schemas.microsoft.com/office/powerpoint/2010/main" val="98910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51083-8274-4820-8567-92A2496F876F}"/>
              </a:ext>
            </a:extLst>
          </p:cNvPr>
          <p:cNvSpPr>
            <a:spLocks noGrp="1"/>
          </p:cNvSpPr>
          <p:nvPr>
            <p:ph type="title"/>
          </p:nvPr>
        </p:nvSpPr>
        <p:spPr>
          <a:xfrm>
            <a:off x="16329" y="12701"/>
            <a:ext cx="9127672" cy="731299"/>
          </a:xfrm>
        </p:spPr>
        <p:txBody>
          <a:bodyPr/>
          <a:lstStyle/>
          <a:p>
            <a:r>
              <a:rPr lang="en-US" dirty="0"/>
              <a:t>Introduction to LP DAAC Data Products</a:t>
            </a:r>
          </a:p>
        </p:txBody>
      </p:sp>
      <p:sp>
        <p:nvSpPr>
          <p:cNvPr id="4" name="Slide Number Placeholder 3">
            <a:extLst>
              <a:ext uri="{FF2B5EF4-FFF2-40B4-BE49-F238E27FC236}">
                <a16:creationId xmlns:a16="http://schemas.microsoft.com/office/drawing/2014/main" id="{61EA2D5A-35E6-4F7E-B356-0212A258B434}"/>
              </a:ext>
            </a:extLst>
          </p:cNvPr>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4</a:t>
            </a:fld>
            <a:endParaRPr lang="en-US" sz="1200">
              <a:solidFill>
                <a:srgbClr val="888888"/>
              </a:solidFill>
              <a:ea typeface="Calibri"/>
              <a:cs typeface="Calibri"/>
              <a:sym typeface="Calibri"/>
            </a:endParaRPr>
          </a:p>
        </p:txBody>
      </p:sp>
      <p:graphicFrame>
        <p:nvGraphicFramePr>
          <p:cNvPr id="5" name="Diagram 4">
            <a:extLst>
              <a:ext uri="{FF2B5EF4-FFF2-40B4-BE49-F238E27FC236}">
                <a16:creationId xmlns:a16="http://schemas.microsoft.com/office/drawing/2014/main" id="{434E3218-AF6F-45CA-AB57-C6CDA56B8B7E}"/>
              </a:ext>
            </a:extLst>
          </p:cNvPr>
          <p:cNvGraphicFramePr/>
          <p:nvPr>
            <p:extLst>
              <p:ext uri="{D42A27DB-BD31-4B8C-83A1-F6EECF244321}">
                <p14:modId xmlns:p14="http://schemas.microsoft.com/office/powerpoint/2010/main" val="1127570010"/>
              </p:ext>
            </p:extLst>
          </p:nvPr>
        </p:nvGraphicFramePr>
        <p:xfrm>
          <a:off x="194408" y="856310"/>
          <a:ext cx="8748346" cy="44225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A147541-EE32-4816-A4B7-E266A0AEAFA9}"/>
              </a:ext>
            </a:extLst>
          </p:cNvPr>
          <p:cNvSpPr txBox="1"/>
          <p:nvPr/>
        </p:nvSpPr>
        <p:spPr>
          <a:xfrm>
            <a:off x="2133600" y="5311794"/>
            <a:ext cx="7010400" cy="800219"/>
          </a:xfrm>
          <a:prstGeom prst="rect">
            <a:avLst/>
          </a:prstGeom>
          <a:noFill/>
        </p:spPr>
        <p:txBody>
          <a:bodyPr wrap="square" rtlCol="0">
            <a:spAutoFit/>
          </a:bodyPr>
          <a:lstStyle/>
          <a:p>
            <a:r>
              <a:rPr lang="en-US" sz="1800" b="1" dirty="0"/>
              <a:t>New ISS Missions:</a:t>
            </a:r>
          </a:p>
          <a:p>
            <a:pPr marL="285750" indent="-285750">
              <a:buFont typeface="Arial" panose="020B0604020202020204" pitchFamily="34" charset="0"/>
              <a:buChar char="•"/>
            </a:pPr>
            <a:r>
              <a:rPr lang="en-US" b="1" dirty="0"/>
              <a:t>Ecosystem Spaceborne Thermal Radiometer on Space Station (ECOSTRESS)</a:t>
            </a:r>
          </a:p>
          <a:p>
            <a:pPr marL="285750" indent="-285750">
              <a:buFont typeface="Arial" panose="020B0604020202020204" pitchFamily="34" charset="0"/>
              <a:buChar char="•"/>
            </a:pPr>
            <a:r>
              <a:rPr lang="en-US" b="1" dirty="0"/>
              <a:t>Global Ecosystem Dynamics Investigation (GEDI)</a:t>
            </a:r>
          </a:p>
        </p:txBody>
      </p:sp>
    </p:spTree>
    <p:extLst>
      <p:ext uri="{BB962C8B-B14F-4D97-AF65-F5344CB8AC3E}">
        <p14:creationId xmlns:p14="http://schemas.microsoft.com/office/powerpoint/2010/main" val="4065986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19F1-0173-41DF-9B87-4F83CFFC13F5}"/>
              </a:ext>
            </a:extLst>
          </p:cNvPr>
          <p:cNvSpPr>
            <a:spLocks noGrp="1"/>
          </p:cNvSpPr>
          <p:nvPr>
            <p:ph type="title"/>
          </p:nvPr>
        </p:nvSpPr>
        <p:spPr>
          <a:xfrm>
            <a:off x="457200" y="15147"/>
            <a:ext cx="7886700" cy="1325562"/>
          </a:xfrm>
        </p:spPr>
        <p:txBody>
          <a:bodyPr anchor="t"/>
          <a:lstStyle/>
          <a:p>
            <a:r>
              <a:rPr lang="en-US" dirty="0"/>
              <a:t>Terra and Aqua MODIS</a:t>
            </a:r>
          </a:p>
        </p:txBody>
      </p:sp>
      <p:sp>
        <p:nvSpPr>
          <p:cNvPr id="3" name="Text Placeholder 2">
            <a:extLst>
              <a:ext uri="{FF2B5EF4-FFF2-40B4-BE49-F238E27FC236}">
                <a16:creationId xmlns:a16="http://schemas.microsoft.com/office/drawing/2014/main" id="{89611236-18D6-4224-8C8C-155BF6970502}"/>
              </a:ext>
            </a:extLst>
          </p:cNvPr>
          <p:cNvSpPr>
            <a:spLocks noGrp="1"/>
          </p:cNvSpPr>
          <p:nvPr>
            <p:ph type="body" idx="1"/>
          </p:nvPr>
        </p:nvSpPr>
        <p:spPr>
          <a:xfrm>
            <a:off x="457200" y="677928"/>
            <a:ext cx="8686800" cy="4351338"/>
          </a:xfrm>
        </p:spPr>
        <p:txBody>
          <a:bodyPr/>
          <a:lstStyle/>
          <a:p>
            <a:pPr>
              <a:spcBef>
                <a:spcPts val="1800"/>
              </a:spcBef>
            </a:pPr>
            <a:r>
              <a:rPr lang="en-US" sz="2400" b="1" dirty="0"/>
              <a:t>Mod</a:t>
            </a:r>
            <a:r>
              <a:rPr lang="en-US" sz="2400" dirty="0"/>
              <a:t>erate Resolution </a:t>
            </a:r>
            <a:r>
              <a:rPr lang="en-US" sz="2400" b="1" dirty="0"/>
              <a:t>I</a:t>
            </a:r>
            <a:r>
              <a:rPr lang="en-US" sz="2400" dirty="0"/>
              <a:t>maging </a:t>
            </a:r>
            <a:r>
              <a:rPr lang="en-US" sz="2400" b="1" dirty="0"/>
              <a:t>S</a:t>
            </a:r>
            <a:r>
              <a:rPr lang="en-US" sz="2400" dirty="0"/>
              <a:t>pectroradiometer</a:t>
            </a:r>
          </a:p>
          <a:p>
            <a:pPr>
              <a:spcBef>
                <a:spcPts val="1800"/>
              </a:spcBef>
            </a:pPr>
            <a:r>
              <a:rPr lang="en-US" sz="2400" dirty="0"/>
              <a:t>MODIS sensors aboard Terra (1999) &amp; Aqua (2002)</a:t>
            </a:r>
          </a:p>
          <a:p>
            <a:pPr>
              <a:spcBef>
                <a:spcPts val="1800"/>
              </a:spcBef>
            </a:pPr>
            <a:r>
              <a:rPr lang="en-US" sz="2400" dirty="0"/>
              <a:t>Measure large-scale global dynamics across </a:t>
            </a:r>
            <a:r>
              <a:rPr lang="en-US" sz="2400" b="1" dirty="0"/>
              <a:t>land</a:t>
            </a:r>
            <a:r>
              <a:rPr lang="en-US" sz="2400" dirty="0"/>
              <a:t>, oceans, and atmosphere</a:t>
            </a:r>
          </a:p>
          <a:p>
            <a:pPr>
              <a:spcBef>
                <a:spcPts val="1800"/>
              </a:spcBef>
            </a:pPr>
            <a:r>
              <a:rPr lang="en-US" sz="2400" dirty="0"/>
              <a:t>Daily, continuous, global, multispectral, multi-temporal data</a:t>
            </a:r>
          </a:p>
          <a:p>
            <a:pPr lvl="1">
              <a:spcBef>
                <a:spcPts val="0"/>
              </a:spcBef>
            </a:pPr>
            <a:r>
              <a:rPr lang="en-US" sz="2000" dirty="0"/>
              <a:t> Holistic record of Earth’s parameters</a:t>
            </a:r>
          </a:p>
          <a:p>
            <a:endParaRPr lang="en-US" sz="2400" dirty="0"/>
          </a:p>
        </p:txBody>
      </p:sp>
      <p:sp>
        <p:nvSpPr>
          <p:cNvPr id="4" name="Slide Number Placeholder 3">
            <a:extLst>
              <a:ext uri="{FF2B5EF4-FFF2-40B4-BE49-F238E27FC236}">
                <a16:creationId xmlns:a16="http://schemas.microsoft.com/office/drawing/2014/main" id="{7C041364-31D3-42A0-AABB-2B3F3E6D27D5}"/>
              </a:ext>
            </a:extLst>
          </p:cNvPr>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5</a:t>
            </a:fld>
            <a:endParaRPr lang="en-US" sz="1200">
              <a:solidFill>
                <a:srgbClr val="888888"/>
              </a:solidFill>
              <a:ea typeface="Calibri"/>
              <a:cs typeface="Calibri"/>
              <a:sym typeface="Calibri"/>
            </a:endParaRPr>
          </a:p>
        </p:txBody>
      </p:sp>
      <p:pic>
        <p:nvPicPr>
          <p:cNvPr id="5" name="Picture 4">
            <a:extLst>
              <a:ext uri="{FF2B5EF4-FFF2-40B4-BE49-F238E27FC236}">
                <a16:creationId xmlns:a16="http://schemas.microsoft.com/office/drawing/2014/main" id="{0DFE4A2A-3179-4B8F-B2C9-72B336D7B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264" y="3454543"/>
            <a:ext cx="4147296" cy="2560320"/>
          </a:xfrm>
          <a:prstGeom prst="rect">
            <a:avLst/>
          </a:prstGeom>
        </p:spPr>
      </p:pic>
      <p:pic>
        <p:nvPicPr>
          <p:cNvPr id="6" name="Picture 5">
            <a:extLst>
              <a:ext uri="{FF2B5EF4-FFF2-40B4-BE49-F238E27FC236}">
                <a16:creationId xmlns:a16="http://schemas.microsoft.com/office/drawing/2014/main" id="{59ECE43A-A179-4E92-92B3-332DD2F8B4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75" y="3454543"/>
            <a:ext cx="3282461" cy="2560320"/>
          </a:xfrm>
          <a:prstGeom prst="rect">
            <a:avLst/>
          </a:prstGeom>
        </p:spPr>
      </p:pic>
      <p:sp>
        <p:nvSpPr>
          <p:cNvPr id="7" name="Rectangle 6">
            <a:extLst>
              <a:ext uri="{FF2B5EF4-FFF2-40B4-BE49-F238E27FC236}">
                <a16:creationId xmlns:a16="http://schemas.microsoft.com/office/drawing/2014/main" id="{77663D7F-A6D5-4224-8515-85DD597B06E4}"/>
              </a:ext>
            </a:extLst>
          </p:cNvPr>
          <p:cNvSpPr/>
          <p:nvPr/>
        </p:nvSpPr>
        <p:spPr>
          <a:xfrm>
            <a:off x="573875" y="3327061"/>
            <a:ext cx="1180131" cy="584775"/>
          </a:xfrm>
          <a:prstGeom prst="rect">
            <a:avLst/>
          </a:prstGeom>
        </p:spPr>
        <p:txBody>
          <a:bodyPr wrap="none">
            <a:spAutoFit/>
          </a:bodyPr>
          <a:lstStyle/>
          <a:p>
            <a:r>
              <a:rPr lang="en-US" sz="3200" b="1" dirty="0">
                <a:solidFill>
                  <a:schemeClr val="bg1"/>
                </a:solidFill>
              </a:rPr>
              <a:t>Terra</a:t>
            </a:r>
          </a:p>
        </p:txBody>
      </p:sp>
      <p:sp>
        <p:nvSpPr>
          <p:cNvPr id="8" name="Rectangle 7">
            <a:extLst>
              <a:ext uri="{FF2B5EF4-FFF2-40B4-BE49-F238E27FC236}">
                <a16:creationId xmlns:a16="http://schemas.microsoft.com/office/drawing/2014/main" id="{F056514B-7C8F-42A6-9DFD-B407B1B1DE9E}"/>
              </a:ext>
            </a:extLst>
          </p:cNvPr>
          <p:cNvSpPr/>
          <p:nvPr/>
        </p:nvSpPr>
        <p:spPr>
          <a:xfrm>
            <a:off x="4471264" y="3327061"/>
            <a:ext cx="1208985" cy="584775"/>
          </a:xfrm>
          <a:prstGeom prst="rect">
            <a:avLst/>
          </a:prstGeom>
        </p:spPr>
        <p:txBody>
          <a:bodyPr wrap="none">
            <a:spAutoFit/>
          </a:bodyPr>
          <a:lstStyle/>
          <a:p>
            <a:r>
              <a:rPr lang="en-US" sz="3200" b="1" dirty="0">
                <a:solidFill>
                  <a:schemeClr val="bg1"/>
                </a:solidFill>
              </a:rPr>
              <a:t>Aqua</a:t>
            </a:r>
          </a:p>
        </p:txBody>
      </p:sp>
    </p:spTree>
    <p:extLst>
      <p:ext uri="{BB962C8B-B14F-4D97-AF65-F5344CB8AC3E}">
        <p14:creationId xmlns:p14="http://schemas.microsoft.com/office/powerpoint/2010/main" val="840875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305800" cy="785446"/>
          </a:xfrm>
        </p:spPr>
        <p:txBody>
          <a:bodyPr/>
          <a:lstStyle/>
          <a:p>
            <a:r>
              <a:rPr lang="en-US" dirty="0"/>
              <a:t>MODIS Land Data Products</a:t>
            </a:r>
          </a:p>
        </p:txBody>
      </p:sp>
      <p:sp>
        <p:nvSpPr>
          <p:cNvPr id="3" name="Content Placeholder 2"/>
          <p:cNvSpPr>
            <a:spLocks noGrp="1"/>
          </p:cNvSpPr>
          <p:nvPr>
            <p:ph idx="1"/>
          </p:nvPr>
        </p:nvSpPr>
        <p:spPr>
          <a:xfrm>
            <a:off x="381000" y="656495"/>
            <a:ext cx="8305800" cy="4495800"/>
          </a:xfrm>
        </p:spPr>
        <p:txBody>
          <a:bodyPr/>
          <a:lstStyle/>
          <a:p>
            <a:r>
              <a:rPr lang="en-US" sz="2400" dirty="0"/>
              <a:t>Terra, Aqua, and Combined Products</a:t>
            </a:r>
          </a:p>
          <a:p>
            <a:r>
              <a:rPr lang="en-US" sz="2400" dirty="0"/>
              <a:t>Level 2 &amp; 3 land products</a:t>
            </a:r>
          </a:p>
          <a:p>
            <a:r>
              <a:rPr lang="en-US" sz="2400" dirty="0"/>
              <a:t>Version 6</a:t>
            </a:r>
          </a:p>
          <a:p>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6053138"/>
            <a:ext cx="4572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2526250013"/>
              </p:ext>
            </p:extLst>
          </p:nvPr>
        </p:nvGraphicFramePr>
        <p:xfrm>
          <a:off x="457200" y="2057370"/>
          <a:ext cx="8229601" cy="3890642"/>
        </p:xfrm>
        <a:graphic>
          <a:graphicData uri="http://schemas.openxmlformats.org/drawingml/2006/table">
            <a:tbl>
              <a:tblPr firstRow="1" bandRow="1">
                <a:tableStyleId>{0505E3EF-67EA-436B-97B2-0124C06EBD24}</a:tableStyleId>
              </a:tblPr>
              <a:tblGrid>
                <a:gridCol w="2743200">
                  <a:extLst>
                    <a:ext uri="{9D8B030D-6E8A-4147-A177-3AD203B41FA5}">
                      <a16:colId xmlns:a16="http://schemas.microsoft.com/office/drawing/2014/main" val="20000"/>
                    </a:ext>
                  </a:extLst>
                </a:gridCol>
                <a:gridCol w="5486401">
                  <a:extLst>
                    <a:ext uri="{9D8B030D-6E8A-4147-A177-3AD203B41FA5}">
                      <a16:colId xmlns:a16="http://schemas.microsoft.com/office/drawing/2014/main" val="20001"/>
                    </a:ext>
                  </a:extLst>
                </a:gridCol>
              </a:tblGrid>
              <a:tr h="465254">
                <a:tc>
                  <a:txBody>
                    <a:bodyPr/>
                    <a:lstStyle/>
                    <a:p>
                      <a:r>
                        <a:rPr lang="en-US" sz="2000" dirty="0"/>
                        <a:t>Temporal Coverage</a:t>
                      </a:r>
                      <a:endParaRPr lang="en-US" sz="2000" b="1" dirty="0"/>
                    </a:p>
                  </a:txBody>
                  <a:tcPr marL="91427" marR="91427" marT="45731" marB="45731" anchor="ctr"/>
                </a:tc>
                <a:tc>
                  <a:txBody>
                    <a:bodyPr/>
                    <a:lstStyle/>
                    <a:p>
                      <a:pPr algn="ctr"/>
                      <a:r>
                        <a:rPr lang="en-US" sz="2000" dirty="0"/>
                        <a:t>2000 (Terra)</a:t>
                      </a:r>
                      <a:r>
                        <a:rPr lang="en-US" sz="2000" baseline="0" dirty="0"/>
                        <a:t>, 2002 (Aqua)</a:t>
                      </a:r>
                      <a:r>
                        <a:rPr lang="en-US" sz="2000" dirty="0"/>
                        <a:t> - Present</a:t>
                      </a:r>
                      <a:endParaRPr lang="en-US" sz="2000" b="1" dirty="0"/>
                    </a:p>
                  </a:txBody>
                  <a:tcPr marL="91427" marR="91427" marT="45731" marB="45731" anchor="ctr"/>
                </a:tc>
                <a:extLst>
                  <a:ext uri="{0D108BD9-81ED-4DB2-BD59-A6C34878D82A}">
                    <a16:rowId xmlns:a16="http://schemas.microsoft.com/office/drawing/2014/main" val="10000"/>
                  </a:ext>
                </a:extLst>
              </a:tr>
              <a:tr h="465254">
                <a:tc>
                  <a:txBody>
                    <a:bodyPr/>
                    <a:lstStyle/>
                    <a:p>
                      <a:r>
                        <a:rPr lang="en-US" sz="2000" dirty="0"/>
                        <a:t>Spatial Coverage</a:t>
                      </a:r>
                      <a:endParaRPr lang="en-US" sz="2000" b="1" dirty="0"/>
                    </a:p>
                  </a:txBody>
                  <a:tcPr marL="91427" marR="91427" marT="45731" marB="45731" anchor="ctr"/>
                </a:tc>
                <a:tc>
                  <a:txBody>
                    <a:bodyPr/>
                    <a:lstStyle/>
                    <a:p>
                      <a:pPr algn="ctr"/>
                      <a:r>
                        <a:rPr lang="en-US" sz="2000" dirty="0"/>
                        <a:t>Global</a:t>
                      </a:r>
                      <a:endParaRPr lang="en-US" sz="2000" b="1" dirty="0"/>
                    </a:p>
                  </a:txBody>
                  <a:tcPr marL="91427" marR="91427" marT="45731" marB="45731" anchor="ctr"/>
                </a:tc>
                <a:extLst>
                  <a:ext uri="{0D108BD9-81ED-4DB2-BD59-A6C34878D82A}">
                    <a16:rowId xmlns:a16="http://schemas.microsoft.com/office/drawing/2014/main" val="10001"/>
                  </a:ext>
                </a:extLst>
              </a:tr>
              <a:tr h="623720">
                <a:tc>
                  <a:txBody>
                    <a:bodyPr/>
                    <a:lstStyle/>
                    <a:p>
                      <a:r>
                        <a:rPr lang="en-US" sz="2000" dirty="0"/>
                        <a:t>Spatial Resolution</a:t>
                      </a:r>
                      <a:endParaRPr lang="en-US" sz="2000" b="1" dirty="0"/>
                    </a:p>
                  </a:txBody>
                  <a:tcPr marL="91427" marR="91427" marT="45731" marB="45731" anchor="ctr"/>
                </a:tc>
                <a:tc>
                  <a:txBody>
                    <a:bodyPr/>
                    <a:lstStyle/>
                    <a:p>
                      <a:pPr algn="ctr"/>
                      <a:r>
                        <a:rPr lang="en-US" sz="2000" dirty="0"/>
                        <a:t>250 m, 500 m,</a:t>
                      </a:r>
                      <a:r>
                        <a:rPr lang="en-US" sz="2000" baseline="0" dirty="0"/>
                        <a:t> 1,000 m, 5,600 m</a:t>
                      </a:r>
                      <a:endParaRPr lang="en-US" sz="2000" b="1" dirty="0"/>
                    </a:p>
                  </a:txBody>
                  <a:tcPr marL="91427" marR="91427" marT="45731" marB="45731" anchor="ctr"/>
                </a:tc>
                <a:extLst>
                  <a:ext uri="{0D108BD9-81ED-4DB2-BD59-A6C34878D82A}">
                    <a16:rowId xmlns:a16="http://schemas.microsoft.com/office/drawing/2014/main" val="10002"/>
                  </a:ext>
                </a:extLst>
              </a:tr>
              <a:tr h="623720">
                <a:tc>
                  <a:txBody>
                    <a:bodyPr/>
                    <a:lstStyle/>
                    <a:p>
                      <a:r>
                        <a:rPr lang="en-US" sz="2000" dirty="0"/>
                        <a:t>Temporal Resolution</a:t>
                      </a:r>
                      <a:endParaRPr lang="en-US" sz="2000" b="1" dirty="0"/>
                    </a:p>
                  </a:txBody>
                  <a:tcPr marL="91427" marR="91427" marT="45731" marB="45731" anchor="ctr"/>
                </a:tc>
                <a:tc>
                  <a:txBody>
                    <a:bodyPr/>
                    <a:lstStyle/>
                    <a:p>
                      <a:pPr algn="ctr"/>
                      <a:r>
                        <a:rPr lang="en-US" sz="2000" dirty="0"/>
                        <a:t>Daily, 4-day, 8-day, 16-day, Monthly, Annual</a:t>
                      </a:r>
                      <a:endParaRPr lang="en-US" sz="2000" b="1" dirty="0"/>
                    </a:p>
                  </a:txBody>
                  <a:tcPr marL="91427" marR="91427" marT="45731" marB="45731" anchor="ctr"/>
                </a:tc>
                <a:extLst>
                  <a:ext uri="{0D108BD9-81ED-4DB2-BD59-A6C34878D82A}">
                    <a16:rowId xmlns:a16="http://schemas.microsoft.com/office/drawing/2014/main" val="10003"/>
                  </a:ext>
                </a:extLst>
              </a:tr>
              <a:tr h="623720">
                <a:tc>
                  <a:txBody>
                    <a:bodyPr/>
                    <a:lstStyle/>
                    <a:p>
                      <a:r>
                        <a:rPr lang="en-US" sz="2000" dirty="0"/>
                        <a:t>Spectral Resolution</a:t>
                      </a:r>
                      <a:endParaRPr lang="en-US" sz="2000" b="1" dirty="0"/>
                    </a:p>
                  </a:txBody>
                  <a:tcPr marL="91427" marR="91427" marT="45731" marB="45731" anchor="ctr"/>
                </a:tc>
                <a:tc>
                  <a:txBody>
                    <a:bodyPr/>
                    <a:lstStyle/>
                    <a:p>
                      <a:pPr algn="ctr"/>
                      <a:r>
                        <a:rPr lang="en-US" sz="2000" dirty="0"/>
                        <a:t>36 bands ranging from 0.4-14.4 microns</a:t>
                      </a:r>
                      <a:endParaRPr lang="en-US" sz="2000" b="1" dirty="0"/>
                    </a:p>
                  </a:txBody>
                  <a:tcPr marL="91427" marR="91427" marT="45731" marB="45731" anchor="ctr"/>
                </a:tc>
                <a:extLst>
                  <a:ext uri="{0D108BD9-81ED-4DB2-BD59-A6C34878D82A}">
                    <a16:rowId xmlns:a16="http://schemas.microsoft.com/office/drawing/2014/main" val="10004"/>
                  </a:ext>
                </a:extLst>
              </a:tr>
              <a:tr h="623720">
                <a:tc>
                  <a:txBody>
                    <a:bodyPr/>
                    <a:lstStyle/>
                    <a:p>
                      <a:r>
                        <a:rPr lang="en-US" sz="2000" dirty="0"/>
                        <a:t>Data Types</a:t>
                      </a:r>
                      <a:endParaRPr lang="en-US" sz="2000" b="1" dirty="0"/>
                    </a:p>
                  </a:txBody>
                  <a:tcPr marL="91427" marR="91427" marT="45731" marB="45731" anchor="ctr"/>
                </a:tc>
                <a:tc>
                  <a:txBody>
                    <a:bodyPr/>
                    <a:lstStyle/>
                    <a:p>
                      <a:pPr algn="ctr"/>
                      <a:r>
                        <a:rPr lang="en-US" sz="2000" dirty="0"/>
                        <a:t>Swath, Tile, Climate Modeling Grid</a:t>
                      </a:r>
                      <a:endParaRPr lang="en-US" sz="2000" b="1" dirty="0"/>
                    </a:p>
                  </a:txBody>
                  <a:tcPr marL="91427" marR="91427" marT="45731" marB="45731" anchor="ctr"/>
                </a:tc>
                <a:extLst>
                  <a:ext uri="{0D108BD9-81ED-4DB2-BD59-A6C34878D82A}">
                    <a16:rowId xmlns:a16="http://schemas.microsoft.com/office/drawing/2014/main" val="10005"/>
                  </a:ext>
                </a:extLst>
              </a:tr>
              <a:tr h="465254">
                <a:tc>
                  <a:txBody>
                    <a:bodyPr/>
                    <a:lstStyle/>
                    <a:p>
                      <a:r>
                        <a:rPr lang="en-US" sz="2000" dirty="0"/>
                        <a:t>Unique Products</a:t>
                      </a:r>
                      <a:endParaRPr lang="en-US" sz="2000" b="1" dirty="0"/>
                    </a:p>
                  </a:txBody>
                  <a:tcPr marL="91427" marR="91427" marT="45731" marB="45731" anchor="ctr"/>
                </a:tc>
                <a:tc>
                  <a:txBody>
                    <a:bodyPr/>
                    <a:lstStyle/>
                    <a:p>
                      <a:pPr algn="ctr"/>
                      <a:r>
                        <a:rPr lang="en-US" sz="2000" dirty="0"/>
                        <a:t>~160</a:t>
                      </a:r>
                      <a:endParaRPr lang="en-US" sz="2000" b="1" dirty="0"/>
                    </a:p>
                  </a:txBody>
                  <a:tcPr marL="91427" marR="91427" marT="45731" marB="45731" anchor="ctr"/>
                </a:tc>
                <a:extLst>
                  <a:ext uri="{0D108BD9-81ED-4DB2-BD59-A6C34878D82A}">
                    <a16:rowId xmlns:a16="http://schemas.microsoft.com/office/drawing/2014/main" val="10006"/>
                  </a:ext>
                </a:extLst>
              </a:tr>
            </a:tbl>
          </a:graphicData>
        </a:graphic>
      </p:graphicFrame>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1246" y="-139889"/>
            <a:ext cx="1837117" cy="2377440"/>
          </a:xfrm>
          <a:prstGeom prst="rect">
            <a:avLst/>
          </a:prstGeom>
        </p:spPr>
      </p:pic>
    </p:spTree>
    <p:extLst>
      <p:ext uri="{BB962C8B-B14F-4D97-AF65-F5344CB8AC3E}">
        <p14:creationId xmlns:p14="http://schemas.microsoft.com/office/powerpoint/2010/main" val="223949820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01E65-753D-4084-A310-E7E33F7CCF82}"/>
              </a:ext>
            </a:extLst>
          </p:cNvPr>
          <p:cNvSpPr>
            <a:spLocks noGrp="1"/>
          </p:cNvSpPr>
          <p:nvPr>
            <p:ph type="title"/>
          </p:nvPr>
        </p:nvSpPr>
        <p:spPr>
          <a:xfrm>
            <a:off x="0" y="15147"/>
            <a:ext cx="9144000" cy="1325562"/>
          </a:xfrm>
        </p:spPr>
        <p:txBody>
          <a:bodyPr/>
          <a:lstStyle/>
          <a:p>
            <a:r>
              <a:rPr lang="en-US" sz="3600" dirty="0"/>
              <a:t>MODIS: </a:t>
            </a:r>
            <a:r>
              <a:rPr lang="en-US" sz="2600" dirty="0"/>
              <a:t>Moderate Resolution Imaging Spectroradiometer</a:t>
            </a:r>
          </a:p>
        </p:txBody>
      </p:sp>
      <p:sp>
        <p:nvSpPr>
          <p:cNvPr id="4" name="Slide Number Placeholder 3">
            <a:extLst>
              <a:ext uri="{FF2B5EF4-FFF2-40B4-BE49-F238E27FC236}">
                <a16:creationId xmlns:a16="http://schemas.microsoft.com/office/drawing/2014/main" id="{4EA61924-6373-46AC-80EE-34C7AE7FA47F}"/>
              </a:ext>
            </a:extLst>
          </p:cNvPr>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7</a:t>
            </a:fld>
            <a:endParaRPr lang="en-US" sz="1200">
              <a:solidFill>
                <a:srgbClr val="888888"/>
              </a:solidFill>
              <a:ea typeface="Calibri"/>
              <a:cs typeface="Calibri"/>
              <a:sym typeface="Calibri"/>
            </a:endParaRPr>
          </a:p>
        </p:txBody>
      </p:sp>
      <p:graphicFrame>
        <p:nvGraphicFramePr>
          <p:cNvPr id="20" name="Content Placeholder 3">
            <a:extLst>
              <a:ext uri="{FF2B5EF4-FFF2-40B4-BE49-F238E27FC236}">
                <a16:creationId xmlns:a16="http://schemas.microsoft.com/office/drawing/2014/main" id="{0EEB057D-975C-4945-99B7-10D25521E3FC}"/>
              </a:ext>
            </a:extLst>
          </p:cNvPr>
          <p:cNvGraphicFramePr>
            <a:graphicFrameLocks/>
          </p:cNvGraphicFramePr>
          <p:nvPr>
            <p:extLst/>
          </p:nvPr>
        </p:nvGraphicFramePr>
        <p:xfrm>
          <a:off x="909636" y="1447800"/>
          <a:ext cx="7248525" cy="2581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1" name="Content Placeholder 3">
            <a:extLst>
              <a:ext uri="{FF2B5EF4-FFF2-40B4-BE49-F238E27FC236}">
                <a16:creationId xmlns:a16="http://schemas.microsoft.com/office/drawing/2014/main" id="{F69BAA2B-41B7-40C7-9D81-EC34318115E5}"/>
              </a:ext>
            </a:extLst>
          </p:cNvPr>
          <p:cNvGraphicFramePr>
            <a:graphicFrameLocks/>
          </p:cNvGraphicFramePr>
          <p:nvPr>
            <p:extLst/>
          </p:nvPr>
        </p:nvGraphicFramePr>
        <p:xfrm>
          <a:off x="909635" y="3238500"/>
          <a:ext cx="7248525" cy="25812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2" name="TextBox 21">
            <a:extLst>
              <a:ext uri="{FF2B5EF4-FFF2-40B4-BE49-F238E27FC236}">
                <a16:creationId xmlns:a16="http://schemas.microsoft.com/office/drawing/2014/main" id="{724A32ED-CE8C-42E3-A84E-7EF4CB197E91}"/>
              </a:ext>
            </a:extLst>
          </p:cNvPr>
          <p:cNvSpPr txBox="1"/>
          <p:nvPr/>
        </p:nvSpPr>
        <p:spPr>
          <a:xfrm>
            <a:off x="381000" y="1874639"/>
            <a:ext cx="821059" cy="830997"/>
          </a:xfrm>
          <a:prstGeom prst="rect">
            <a:avLst/>
          </a:prstGeom>
          <a:noFill/>
        </p:spPr>
        <p:txBody>
          <a:bodyPr wrap="none" rtlCol="0">
            <a:spAutoFit/>
          </a:bodyPr>
          <a:lstStyle/>
          <a:p>
            <a:r>
              <a:rPr lang="en-US" sz="1600" dirty="0">
                <a:solidFill>
                  <a:schemeClr val="tx1"/>
                </a:solidFill>
              </a:rPr>
              <a:t>BRDF</a:t>
            </a:r>
          </a:p>
          <a:p>
            <a:r>
              <a:rPr lang="en-US" sz="1600" dirty="0">
                <a:solidFill>
                  <a:schemeClr val="tx1"/>
                </a:solidFill>
              </a:rPr>
              <a:t>And</a:t>
            </a:r>
          </a:p>
          <a:p>
            <a:r>
              <a:rPr lang="en-US" sz="1600" dirty="0">
                <a:solidFill>
                  <a:schemeClr val="tx1"/>
                </a:solidFill>
              </a:rPr>
              <a:t>Albedo</a:t>
            </a:r>
          </a:p>
        </p:txBody>
      </p:sp>
      <p:sp>
        <p:nvSpPr>
          <p:cNvPr id="23" name="TextBox 22">
            <a:extLst>
              <a:ext uri="{FF2B5EF4-FFF2-40B4-BE49-F238E27FC236}">
                <a16:creationId xmlns:a16="http://schemas.microsoft.com/office/drawing/2014/main" id="{8D366120-F801-4DEE-ADC5-D746FF509CFF}"/>
              </a:ext>
            </a:extLst>
          </p:cNvPr>
          <p:cNvSpPr txBox="1"/>
          <p:nvPr/>
        </p:nvSpPr>
        <p:spPr>
          <a:xfrm>
            <a:off x="148889" y="3314700"/>
            <a:ext cx="1197764" cy="1323439"/>
          </a:xfrm>
          <a:prstGeom prst="rect">
            <a:avLst/>
          </a:prstGeom>
          <a:noFill/>
        </p:spPr>
        <p:txBody>
          <a:bodyPr wrap="none" rtlCol="0">
            <a:spAutoFit/>
          </a:bodyPr>
          <a:lstStyle/>
          <a:p>
            <a:r>
              <a:rPr lang="en-US" sz="1600" dirty="0">
                <a:solidFill>
                  <a:schemeClr val="tx1"/>
                </a:solidFill>
              </a:rPr>
              <a:t>Thermal</a:t>
            </a:r>
            <a:br>
              <a:rPr lang="en-US" sz="1600" dirty="0">
                <a:solidFill>
                  <a:schemeClr val="tx1"/>
                </a:solidFill>
              </a:rPr>
            </a:br>
            <a:r>
              <a:rPr lang="en-US" sz="1600" dirty="0">
                <a:solidFill>
                  <a:schemeClr val="tx1"/>
                </a:solidFill>
              </a:rPr>
              <a:t>Anomalies,</a:t>
            </a:r>
            <a:br>
              <a:rPr lang="en-US" sz="1600" dirty="0">
                <a:solidFill>
                  <a:schemeClr val="tx1"/>
                </a:solidFill>
              </a:rPr>
            </a:br>
            <a:r>
              <a:rPr lang="en-US" sz="1600" dirty="0">
                <a:solidFill>
                  <a:schemeClr val="tx1"/>
                </a:solidFill>
              </a:rPr>
              <a:t>Fire, and</a:t>
            </a:r>
            <a:br>
              <a:rPr lang="en-US" sz="1600" dirty="0">
                <a:solidFill>
                  <a:schemeClr val="tx1"/>
                </a:solidFill>
              </a:rPr>
            </a:br>
            <a:r>
              <a:rPr lang="en-US" sz="1600" dirty="0">
                <a:solidFill>
                  <a:schemeClr val="tx1"/>
                </a:solidFill>
              </a:rPr>
              <a:t>Burned</a:t>
            </a:r>
            <a:br>
              <a:rPr lang="en-US" sz="1600" dirty="0">
                <a:solidFill>
                  <a:schemeClr val="tx1"/>
                </a:solidFill>
              </a:rPr>
            </a:br>
            <a:r>
              <a:rPr lang="en-US" sz="1600" dirty="0">
                <a:solidFill>
                  <a:schemeClr val="tx1"/>
                </a:solidFill>
              </a:rPr>
              <a:t>Area</a:t>
            </a:r>
          </a:p>
        </p:txBody>
      </p:sp>
      <p:sp>
        <p:nvSpPr>
          <p:cNvPr id="24" name="TextBox 23">
            <a:extLst>
              <a:ext uri="{FF2B5EF4-FFF2-40B4-BE49-F238E27FC236}">
                <a16:creationId xmlns:a16="http://schemas.microsoft.com/office/drawing/2014/main" id="{B9BF857F-A1EF-4CFF-96C9-D0A204D94C25}"/>
              </a:ext>
            </a:extLst>
          </p:cNvPr>
          <p:cNvSpPr txBox="1"/>
          <p:nvPr/>
        </p:nvSpPr>
        <p:spPr>
          <a:xfrm>
            <a:off x="1666143" y="5148256"/>
            <a:ext cx="1335622" cy="584775"/>
          </a:xfrm>
          <a:prstGeom prst="rect">
            <a:avLst/>
          </a:prstGeom>
          <a:noFill/>
        </p:spPr>
        <p:txBody>
          <a:bodyPr wrap="none" rtlCol="0">
            <a:spAutoFit/>
          </a:bodyPr>
          <a:lstStyle/>
          <a:p>
            <a:pPr algn="ctr"/>
            <a:r>
              <a:rPr lang="en-US" sz="1600" b="1" dirty="0">
                <a:solidFill>
                  <a:schemeClr val="tx1"/>
                </a:solidFill>
              </a:rPr>
              <a:t>Surface</a:t>
            </a:r>
            <a:br>
              <a:rPr lang="en-US" sz="1600" b="1" dirty="0">
                <a:solidFill>
                  <a:schemeClr val="tx1"/>
                </a:solidFill>
              </a:rPr>
            </a:br>
            <a:r>
              <a:rPr lang="en-US" sz="1600" b="1" dirty="0">
                <a:solidFill>
                  <a:schemeClr val="tx1"/>
                </a:solidFill>
              </a:rPr>
              <a:t>Reflectance</a:t>
            </a:r>
          </a:p>
        </p:txBody>
      </p:sp>
      <p:sp>
        <p:nvSpPr>
          <p:cNvPr id="25" name="TextBox 24">
            <a:extLst>
              <a:ext uri="{FF2B5EF4-FFF2-40B4-BE49-F238E27FC236}">
                <a16:creationId xmlns:a16="http://schemas.microsoft.com/office/drawing/2014/main" id="{9F0BD481-267B-4C8F-8EC5-2D9F66A8C1C6}"/>
              </a:ext>
            </a:extLst>
          </p:cNvPr>
          <p:cNvSpPr txBox="1"/>
          <p:nvPr/>
        </p:nvSpPr>
        <p:spPr>
          <a:xfrm>
            <a:off x="6170112" y="1501609"/>
            <a:ext cx="2783134" cy="584775"/>
          </a:xfrm>
          <a:prstGeom prst="rect">
            <a:avLst/>
          </a:prstGeom>
          <a:noFill/>
        </p:spPr>
        <p:txBody>
          <a:bodyPr wrap="none" rtlCol="0">
            <a:spAutoFit/>
          </a:bodyPr>
          <a:lstStyle/>
          <a:p>
            <a:r>
              <a:rPr lang="en-US" sz="1600" b="1" dirty="0">
                <a:solidFill>
                  <a:schemeClr val="tx1"/>
                </a:solidFill>
              </a:rPr>
              <a:t>Land Surface Temperature</a:t>
            </a:r>
          </a:p>
          <a:p>
            <a:r>
              <a:rPr lang="en-US" sz="1600" b="1" dirty="0">
                <a:solidFill>
                  <a:schemeClr val="tx1"/>
                </a:solidFill>
              </a:rPr>
              <a:t>and Emissivity</a:t>
            </a:r>
          </a:p>
        </p:txBody>
      </p:sp>
      <p:sp>
        <p:nvSpPr>
          <p:cNvPr id="26" name="TextBox 25">
            <a:extLst>
              <a:ext uri="{FF2B5EF4-FFF2-40B4-BE49-F238E27FC236}">
                <a16:creationId xmlns:a16="http://schemas.microsoft.com/office/drawing/2014/main" id="{951BE448-82D6-44BA-9897-07FB6C0D1ED5}"/>
              </a:ext>
            </a:extLst>
          </p:cNvPr>
          <p:cNvSpPr txBox="1"/>
          <p:nvPr/>
        </p:nvSpPr>
        <p:spPr>
          <a:xfrm>
            <a:off x="7874508" y="2480396"/>
            <a:ext cx="1164101" cy="830997"/>
          </a:xfrm>
          <a:prstGeom prst="rect">
            <a:avLst/>
          </a:prstGeom>
          <a:noFill/>
        </p:spPr>
        <p:txBody>
          <a:bodyPr wrap="none" rtlCol="0">
            <a:spAutoFit/>
          </a:bodyPr>
          <a:lstStyle/>
          <a:p>
            <a:pPr algn="ctr"/>
            <a:r>
              <a:rPr lang="en-US" sz="1600" dirty="0">
                <a:solidFill>
                  <a:schemeClr val="tx1"/>
                </a:solidFill>
              </a:rPr>
              <a:t>Vegetation</a:t>
            </a:r>
          </a:p>
          <a:p>
            <a:pPr algn="ctr"/>
            <a:r>
              <a:rPr lang="en-US" sz="1600" dirty="0">
                <a:solidFill>
                  <a:schemeClr val="tx1"/>
                </a:solidFill>
              </a:rPr>
              <a:t>Indices</a:t>
            </a:r>
            <a:br>
              <a:rPr lang="en-US" sz="1600" dirty="0">
                <a:solidFill>
                  <a:schemeClr val="tx1"/>
                </a:solidFill>
              </a:rPr>
            </a:br>
            <a:endParaRPr lang="en-US" sz="1600" dirty="0">
              <a:solidFill>
                <a:schemeClr val="tx1"/>
              </a:solidFill>
            </a:endParaRPr>
          </a:p>
        </p:txBody>
      </p:sp>
      <p:sp>
        <p:nvSpPr>
          <p:cNvPr id="27" name="TextBox 26">
            <a:extLst>
              <a:ext uri="{FF2B5EF4-FFF2-40B4-BE49-F238E27FC236}">
                <a16:creationId xmlns:a16="http://schemas.microsoft.com/office/drawing/2014/main" id="{802435A2-DD3B-4550-8F69-396426997338}"/>
              </a:ext>
            </a:extLst>
          </p:cNvPr>
          <p:cNvSpPr txBox="1"/>
          <p:nvPr/>
        </p:nvSpPr>
        <p:spPr>
          <a:xfrm>
            <a:off x="4731837" y="4902034"/>
            <a:ext cx="1303562" cy="830997"/>
          </a:xfrm>
          <a:prstGeom prst="rect">
            <a:avLst/>
          </a:prstGeom>
          <a:noFill/>
        </p:spPr>
        <p:txBody>
          <a:bodyPr wrap="none" rtlCol="0">
            <a:spAutoFit/>
          </a:bodyPr>
          <a:lstStyle/>
          <a:p>
            <a:r>
              <a:rPr lang="en-US" sz="1600" dirty="0">
                <a:solidFill>
                  <a:schemeClr val="tx1"/>
                </a:solidFill>
              </a:rPr>
              <a:t>Gross &amp; Net</a:t>
            </a:r>
            <a:br>
              <a:rPr lang="en-US" sz="1600" dirty="0">
                <a:solidFill>
                  <a:schemeClr val="tx1"/>
                </a:solidFill>
              </a:rPr>
            </a:br>
            <a:r>
              <a:rPr lang="en-US" sz="1600" dirty="0">
                <a:solidFill>
                  <a:schemeClr val="tx1"/>
                </a:solidFill>
              </a:rPr>
              <a:t>Primary</a:t>
            </a:r>
          </a:p>
          <a:p>
            <a:r>
              <a:rPr lang="en-US" sz="1600" dirty="0">
                <a:solidFill>
                  <a:schemeClr val="tx1"/>
                </a:solidFill>
              </a:rPr>
              <a:t>Productivity</a:t>
            </a:r>
          </a:p>
        </p:txBody>
      </p:sp>
      <p:sp>
        <p:nvSpPr>
          <p:cNvPr id="28" name="TextBox 27">
            <a:extLst>
              <a:ext uri="{FF2B5EF4-FFF2-40B4-BE49-F238E27FC236}">
                <a16:creationId xmlns:a16="http://schemas.microsoft.com/office/drawing/2014/main" id="{4FA4D882-694B-4CD4-A773-414CBD799795}"/>
              </a:ext>
            </a:extLst>
          </p:cNvPr>
          <p:cNvSpPr txBox="1"/>
          <p:nvPr/>
        </p:nvSpPr>
        <p:spPr>
          <a:xfrm>
            <a:off x="7799936" y="4082884"/>
            <a:ext cx="1085554" cy="830997"/>
          </a:xfrm>
          <a:prstGeom prst="rect">
            <a:avLst/>
          </a:prstGeom>
          <a:noFill/>
        </p:spPr>
        <p:txBody>
          <a:bodyPr wrap="none" rtlCol="0">
            <a:spAutoFit/>
          </a:bodyPr>
          <a:lstStyle/>
          <a:p>
            <a:r>
              <a:rPr lang="en-US" sz="1600" dirty="0">
                <a:solidFill>
                  <a:schemeClr val="tx1"/>
                </a:solidFill>
              </a:rPr>
              <a:t>Leaf Area</a:t>
            </a:r>
          </a:p>
          <a:p>
            <a:r>
              <a:rPr lang="en-US" sz="1600" dirty="0">
                <a:solidFill>
                  <a:schemeClr val="tx1"/>
                </a:solidFill>
              </a:rPr>
              <a:t>Index and</a:t>
            </a:r>
          </a:p>
          <a:p>
            <a:r>
              <a:rPr lang="en-US" sz="1600" dirty="0">
                <a:solidFill>
                  <a:schemeClr val="tx1"/>
                </a:solidFill>
              </a:rPr>
              <a:t>FPAR</a:t>
            </a:r>
          </a:p>
        </p:txBody>
      </p:sp>
      <p:sp>
        <p:nvSpPr>
          <p:cNvPr id="29" name="TextBox 28">
            <a:extLst>
              <a:ext uri="{FF2B5EF4-FFF2-40B4-BE49-F238E27FC236}">
                <a16:creationId xmlns:a16="http://schemas.microsoft.com/office/drawing/2014/main" id="{CCB8B12C-5F1E-4199-B608-378A077E16ED}"/>
              </a:ext>
            </a:extLst>
          </p:cNvPr>
          <p:cNvSpPr txBox="1"/>
          <p:nvPr/>
        </p:nvSpPr>
        <p:spPr>
          <a:xfrm>
            <a:off x="2910336" y="1501609"/>
            <a:ext cx="1643399" cy="1077218"/>
          </a:xfrm>
          <a:prstGeom prst="rect">
            <a:avLst/>
          </a:prstGeom>
          <a:noFill/>
        </p:spPr>
        <p:txBody>
          <a:bodyPr wrap="none" rtlCol="0">
            <a:spAutoFit/>
          </a:bodyPr>
          <a:lstStyle/>
          <a:p>
            <a:pPr algn="ctr"/>
            <a:r>
              <a:rPr lang="en-US" sz="1600" dirty="0">
                <a:solidFill>
                  <a:schemeClr val="tx1"/>
                </a:solidFill>
              </a:rPr>
              <a:t>Land Cover and</a:t>
            </a:r>
          </a:p>
          <a:p>
            <a:pPr algn="ctr"/>
            <a:r>
              <a:rPr lang="en-US" sz="1600" dirty="0">
                <a:solidFill>
                  <a:schemeClr val="tx1"/>
                </a:solidFill>
              </a:rPr>
              <a:t>Vegetation</a:t>
            </a:r>
            <a:br>
              <a:rPr lang="en-US" sz="1600" dirty="0">
                <a:solidFill>
                  <a:schemeClr val="tx1"/>
                </a:solidFill>
              </a:rPr>
            </a:br>
            <a:r>
              <a:rPr lang="en-US" sz="1600" dirty="0">
                <a:solidFill>
                  <a:schemeClr val="tx1"/>
                </a:solidFill>
              </a:rPr>
              <a:t>Cont. Fields</a:t>
            </a:r>
          </a:p>
          <a:p>
            <a:pPr algn="ctr"/>
            <a:endParaRPr lang="en-US" sz="1600" dirty="0">
              <a:solidFill>
                <a:schemeClr val="bg1"/>
              </a:solidFill>
            </a:endParaRPr>
          </a:p>
        </p:txBody>
      </p:sp>
    </p:spTree>
    <p:extLst>
      <p:ext uri="{BB962C8B-B14F-4D97-AF65-F5344CB8AC3E}">
        <p14:creationId xmlns:p14="http://schemas.microsoft.com/office/powerpoint/2010/main" val="2183404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BBEF0-295D-4D5D-81F1-A7843A53C804}"/>
              </a:ext>
            </a:extLst>
          </p:cNvPr>
          <p:cNvSpPr>
            <a:spLocks noGrp="1"/>
          </p:cNvSpPr>
          <p:nvPr>
            <p:ph type="title"/>
          </p:nvPr>
        </p:nvSpPr>
        <p:spPr>
          <a:xfrm>
            <a:off x="0" y="0"/>
            <a:ext cx="9033830" cy="1325562"/>
          </a:xfrm>
        </p:spPr>
        <p:txBody>
          <a:bodyPr anchor="t"/>
          <a:lstStyle/>
          <a:p>
            <a:r>
              <a:rPr lang="en-US" sz="3600" dirty="0"/>
              <a:t>VIIRS: </a:t>
            </a:r>
            <a:r>
              <a:rPr lang="en-US" sz="2600" dirty="0"/>
              <a:t>Visible Infrared Imaging Radiometer Suite</a:t>
            </a:r>
          </a:p>
        </p:txBody>
      </p:sp>
      <p:sp>
        <p:nvSpPr>
          <p:cNvPr id="3" name="Text Placeholder 2">
            <a:extLst>
              <a:ext uri="{FF2B5EF4-FFF2-40B4-BE49-F238E27FC236}">
                <a16:creationId xmlns:a16="http://schemas.microsoft.com/office/drawing/2014/main" id="{6BE88C67-4210-4E94-99CF-E083BD4279D0}"/>
              </a:ext>
            </a:extLst>
          </p:cNvPr>
          <p:cNvSpPr>
            <a:spLocks noGrp="1"/>
          </p:cNvSpPr>
          <p:nvPr>
            <p:ph type="body" idx="1"/>
          </p:nvPr>
        </p:nvSpPr>
        <p:spPr>
          <a:xfrm>
            <a:off x="0" y="539522"/>
            <a:ext cx="9033830" cy="3325326"/>
          </a:xfrm>
        </p:spPr>
        <p:txBody>
          <a:bodyPr/>
          <a:lstStyle/>
          <a:p>
            <a:pPr>
              <a:lnSpc>
                <a:spcPct val="100000"/>
              </a:lnSpc>
              <a:spcBef>
                <a:spcPts val="1200"/>
              </a:spcBef>
            </a:pPr>
            <a:r>
              <a:rPr lang="en-US" sz="1900" dirty="0"/>
              <a:t>Onboard the Suomi National Polar-orbiting Partnership (S-NPP) Satellite</a:t>
            </a:r>
          </a:p>
          <a:p>
            <a:pPr>
              <a:lnSpc>
                <a:spcPct val="100000"/>
              </a:lnSpc>
              <a:spcBef>
                <a:spcPts val="1200"/>
              </a:spcBef>
            </a:pPr>
            <a:r>
              <a:rPr lang="en-US" sz="1900" dirty="0"/>
              <a:t>NOAA/NASA Partnership</a:t>
            </a:r>
          </a:p>
          <a:p>
            <a:pPr>
              <a:lnSpc>
                <a:spcPct val="100000"/>
              </a:lnSpc>
              <a:spcBef>
                <a:spcPts val="1200"/>
              </a:spcBef>
            </a:pPr>
            <a:r>
              <a:rPr lang="en-US" sz="1900" b="1" dirty="0"/>
              <a:t>NASA</a:t>
            </a:r>
            <a:r>
              <a:rPr lang="en-US" sz="1900" dirty="0"/>
              <a:t> VIIRS data products extend legacy of Terra/Aqua MODIS (2012-Present)</a:t>
            </a:r>
          </a:p>
          <a:p>
            <a:pPr>
              <a:lnSpc>
                <a:spcPct val="100000"/>
              </a:lnSpc>
              <a:spcBef>
                <a:spcPts val="1200"/>
              </a:spcBef>
            </a:pPr>
            <a:r>
              <a:rPr lang="en-US" sz="1900" b="1" dirty="0"/>
              <a:t>NASA</a:t>
            </a:r>
            <a:r>
              <a:rPr lang="en-US" sz="1900" dirty="0"/>
              <a:t> VIIRS global change observation products are generated in MODIS-like format using modified MODIS algorithms. </a:t>
            </a:r>
          </a:p>
          <a:p>
            <a:pPr>
              <a:lnSpc>
                <a:spcPct val="100000"/>
              </a:lnSpc>
              <a:spcBef>
                <a:spcPts val="1200"/>
              </a:spcBef>
            </a:pPr>
            <a:r>
              <a:rPr lang="en-US" sz="1900" dirty="0"/>
              <a:t>Daily, continuous, global, multispectral, multi-temporal data </a:t>
            </a:r>
          </a:p>
          <a:p>
            <a:pPr>
              <a:lnSpc>
                <a:spcPct val="100000"/>
              </a:lnSpc>
              <a:spcBef>
                <a:spcPts val="1200"/>
              </a:spcBef>
            </a:pPr>
            <a:r>
              <a:rPr lang="en-US" sz="1900" b="1" dirty="0"/>
              <a:t>No gaps in daily coverage due to wider swath width</a:t>
            </a:r>
          </a:p>
          <a:p>
            <a:pPr>
              <a:lnSpc>
                <a:spcPct val="100000"/>
              </a:lnSpc>
              <a:spcBef>
                <a:spcPts val="1200"/>
              </a:spcBef>
            </a:pPr>
            <a:endParaRPr lang="en-US" sz="1900" dirty="0"/>
          </a:p>
        </p:txBody>
      </p:sp>
      <p:sp>
        <p:nvSpPr>
          <p:cNvPr id="4" name="Slide Number Placeholder 3">
            <a:extLst>
              <a:ext uri="{FF2B5EF4-FFF2-40B4-BE49-F238E27FC236}">
                <a16:creationId xmlns:a16="http://schemas.microsoft.com/office/drawing/2014/main" id="{CEB5C297-D4DF-4785-A2DE-8B1FA8FE9D01}"/>
              </a:ext>
            </a:extLst>
          </p:cNvPr>
          <p:cNvSpPr>
            <a:spLocks noGrp="1"/>
          </p:cNvSpPr>
          <p:nvPr>
            <p:ph type="sldNum" idx="12"/>
          </p:nvPr>
        </p:nvSpPr>
        <p:spPr/>
        <p:txBody>
          <a:bodyPr/>
          <a:lstStyle/>
          <a:p>
            <a:pPr algn="r">
              <a:buSzPct val="25000"/>
            </a:pPr>
            <a:fld id="{00000000-1234-1234-1234-123412341234}" type="slidenum">
              <a:rPr lang="en-US" sz="1200" smtClean="0">
                <a:solidFill>
                  <a:srgbClr val="888888"/>
                </a:solidFill>
                <a:ea typeface="Calibri"/>
                <a:cs typeface="Calibri"/>
                <a:sym typeface="Calibri"/>
              </a:rPr>
              <a:pPr algn="r">
                <a:buSzPct val="25000"/>
              </a:pPr>
              <a:t>8</a:t>
            </a:fld>
            <a:endParaRPr lang="en-US" sz="1200">
              <a:solidFill>
                <a:srgbClr val="888888"/>
              </a:solidFill>
              <a:ea typeface="Calibri"/>
              <a:cs typeface="Calibri"/>
              <a:sym typeface="Calibri"/>
            </a:endParaRPr>
          </a:p>
        </p:txBody>
      </p:sp>
      <p:pic>
        <p:nvPicPr>
          <p:cNvPr id="5" name="Picture 4">
            <a:extLst>
              <a:ext uri="{FF2B5EF4-FFF2-40B4-BE49-F238E27FC236}">
                <a16:creationId xmlns:a16="http://schemas.microsoft.com/office/drawing/2014/main" id="{24C9A7E6-1C24-4C08-9C41-A815B20C6632}"/>
              </a:ext>
            </a:extLst>
          </p:cNvPr>
          <p:cNvPicPr>
            <a:picLocks noChangeAspect="1"/>
          </p:cNvPicPr>
          <p:nvPr/>
        </p:nvPicPr>
        <p:blipFill rotWithShape="1">
          <a:blip r:embed="rId3"/>
          <a:srcRect l="27600" t="6801" r="7333" b="8400"/>
          <a:stretch/>
        </p:blipFill>
        <p:spPr>
          <a:xfrm>
            <a:off x="6048033" y="3627497"/>
            <a:ext cx="2736300" cy="2377440"/>
          </a:xfrm>
          <a:prstGeom prst="rect">
            <a:avLst/>
          </a:prstGeom>
        </p:spPr>
      </p:pic>
      <p:pic>
        <p:nvPicPr>
          <p:cNvPr id="6" name="Picture 4" descr="VIIRS/NPP Surface Reflectance">
            <a:extLst>
              <a:ext uri="{FF2B5EF4-FFF2-40B4-BE49-F238E27FC236}">
                <a16:creationId xmlns:a16="http://schemas.microsoft.com/office/drawing/2014/main" id="{A78D53FB-3525-4183-B417-516530961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546" y="3627496"/>
            <a:ext cx="5634588" cy="2377440"/>
          </a:xfrm>
          <a:prstGeom prst="rect">
            <a:avLst/>
          </a:prstGeom>
          <a:noFill/>
          <a:effectLst>
            <a:outerShdw blurRad="50800" dist="38100" dir="2700000" algn="tl" rotWithShape="0">
              <a:prstClr val="black">
                <a:alpha val="40000"/>
              </a:prstClr>
            </a:outerShdw>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090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305800" cy="785446"/>
          </a:xfrm>
        </p:spPr>
        <p:txBody>
          <a:bodyPr/>
          <a:lstStyle/>
          <a:p>
            <a:r>
              <a:rPr lang="en-US" dirty="0"/>
              <a:t>VIIRS Land Data Products</a:t>
            </a:r>
          </a:p>
        </p:txBody>
      </p:sp>
      <p:sp>
        <p:nvSpPr>
          <p:cNvPr id="3" name="Content Placeholder 2"/>
          <p:cNvSpPr>
            <a:spLocks noGrp="1"/>
          </p:cNvSpPr>
          <p:nvPr>
            <p:ph idx="1"/>
          </p:nvPr>
        </p:nvSpPr>
        <p:spPr>
          <a:xfrm>
            <a:off x="381000" y="656495"/>
            <a:ext cx="8305800" cy="4495800"/>
          </a:xfrm>
        </p:spPr>
        <p:txBody>
          <a:bodyPr/>
          <a:lstStyle/>
          <a:p>
            <a:r>
              <a:rPr lang="en-US" sz="2400" dirty="0"/>
              <a:t>Level 2-4 Products</a:t>
            </a:r>
          </a:p>
          <a:p>
            <a:r>
              <a:rPr lang="en-US" sz="2400" dirty="0"/>
              <a:t>Version 1</a:t>
            </a:r>
          </a:p>
          <a:p>
            <a:r>
              <a:rPr lang="en-US" sz="2400" dirty="0"/>
              <a:t>Distributed as HDF-EOS5 files</a:t>
            </a:r>
          </a:p>
          <a:p>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6053138"/>
            <a:ext cx="4572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1885463606"/>
              </p:ext>
            </p:extLst>
          </p:nvPr>
        </p:nvGraphicFramePr>
        <p:xfrm>
          <a:off x="457200" y="2057370"/>
          <a:ext cx="8229601" cy="3890642"/>
        </p:xfrm>
        <a:graphic>
          <a:graphicData uri="http://schemas.openxmlformats.org/drawingml/2006/table">
            <a:tbl>
              <a:tblPr firstRow="1" bandRow="1">
                <a:tableStyleId>{0505E3EF-67EA-436B-97B2-0124C06EBD24}</a:tableStyleId>
              </a:tblPr>
              <a:tblGrid>
                <a:gridCol w="2743200">
                  <a:extLst>
                    <a:ext uri="{9D8B030D-6E8A-4147-A177-3AD203B41FA5}">
                      <a16:colId xmlns:a16="http://schemas.microsoft.com/office/drawing/2014/main" val="20000"/>
                    </a:ext>
                  </a:extLst>
                </a:gridCol>
                <a:gridCol w="5486401">
                  <a:extLst>
                    <a:ext uri="{9D8B030D-6E8A-4147-A177-3AD203B41FA5}">
                      <a16:colId xmlns:a16="http://schemas.microsoft.com/office/drawing/2014/main" val="20001"/>
                    </a:ext>
                  </a:extLst>
                </a:gridCol>
              </a:tblGrid>
              <a:tr h="465254">
                <a:tc>
                  <a:txBody>
                    <a:bodyPr/>
                    <a:lstStyle/>
                    <a:p>
                      <a:r>
                        <a:rPr lang="en-US" sz="2000" dirty="0"/>
                        <a:t>Temporal Coverage</a:t>
                      </a:r>
                      <a:endParaRPr lang="en-US" sz="2000" b="1" dirty="0"/>
                    </a:p>
                  </a:txBody>
                  <a:tcPr marL="91427" marR="91427" marT="45731" marB="45731" anchor="ctr"/>
                </a:tc>
                <a:tc>
                  <a:txBody>
                    <a:bodyPr/>
                    <a:lstStyle/>
                    <a:p>
                      <a:pPr algn="ctr"/>
                      <a:r>
                        <a:rPr lang="en-US" sz="2000" dirty="0"/>
                        <a:t>January 19, 2012 - Present</a:t>
                      </a:r>
                      <a:endParaRPr lang="en-US" sz="2000" b="1" dirty="0"/>
                    </a:p>
                  </a:txBody>
                  <a:tcPr marL="91427" marR="91427" marT="45731" marB="45731" anchor="ctr"/>
                </a:tc>
                <a:extLst>
                  <a:ext uri="{0D108BD9-81ED-4DB2-BD59-A6C34878D82A}">
                    <a16:rowId xmlns:a16="http://schemas.microsoft.com/office/drawing/2014/main" val="10000"/>
                  </a:ext>
                </a:extLst>
              </a:tr>
              <a:tr h="465254">
                <a:tc>
                  <a:txBody>
                    <a:bodyPr/>
                    <a:lstStyle/>
                    <a:p>
                      <a:r>
                        <a:rPr lang="en-US" sz="2000" dirty="0"/>
                        <a:t>Spatial Coverage</a:t>
                      </a:r>
                      <a:endParaRPr lang="en-US" sz="2000" b="1" dirty="0"/>
                    </a:p>
                  </a:txBody>
                  <a:tcPr marL="91427" marR="91427" marT="45731" marB="45731" anchor="ctr"/>
                </a:tc>
                <a:tc>
                  <a:txBody>
                    <a:bodyPr/>
                    <a:lstStyle/>
                    <a:p>
                      <a:pPr algn="ctr"/>
                      <a:r>
                        <a:rPr lang="en-US" sz="2000" dirty="0"/>
                        <a:t>Global</a:t>
                      </a:r>
                      <a:endParaRPr lang="en-US" sz="2000" b="1" dirty="0"/>
                    </a:p>
                  </a:txBody>
                  <a:tcPr marL="91427" marR="91427" marT="45731" marB="45731" anchor="ctr"/>
                </a:tc>
                <a:extLst>
                  <a:ext uri="{0D108BD9-81ED-4DB2-BD59-A6C34878D82A}">
                    <a16:rowId xmlns:a16="http://schemas.microsoft.com/office/drawing/2014/main" val="10001"/>
                  </a:ext>
                </a:extLst>
              </a:tr>
              <a:tr h="623720">
                <a:tc>
                  <a:txBody>
                    <a:bodyPr/>
                    <a:lstStyle/>
                    <a:p>
                      <a:r>
                        <a:rPr lang="en-US" sz="2000" dirty="0"/>
                        <a:t>Spatial Resolution</a:t>
                      </a:r>
                      <a:endParaRPr lang="en-US" sz="2000" b="1" dirty="0"/>
                    </a:p>
                  </a:txBody>
                  <a:tcPr marL="91427" marR="91427" marT="45731" marB="45731" anchor="ctr"/>
                </a:tc>
                <a:tc>
                  <a:txBody>
                    <a:bodyPr/>
                    <a:lstStyle/>
                    <a:p>
                      <a:pPr algn="ctr"/>
                      <a:r>
                        <a:rPr lang="en-US" sz="2000" dirty="0"/>
                        <a:t>Resampled to: 500 m,</a:t>
                      </a:r>
                      <a:r>
                        <a:rPr lang="en-US" sz="2000" baseline="0" dirty="0"/>
                        <a:t> 1,000 m, 5,600 m</a:t>
                      </a:r>
                      <a:endParaRPr lang="en-US" sz="2000" b="1" dirty="0"/>
                    </a:p>
                  </a:txBody>
                  <a:tcPr marL="91427" marR="91427" marT="45731" marB="45731" anchor="ctr"/>
                </a:tc>
                <a:extLst>
                  <a:ext uri="{0D108BD9-81ED-4DB2-BD59-A6C34878D82A}">
                    <a16:rowId xmlns:a16="http://schemas.microsoft.com/office/drawing/2014/main" val="10002"/>
                  </a:ext>
                </a:extLst>
              </a:tr>
              <a:tr h="623720">
                <a:tc>
                  <a:txBody>
                    <a:bodyPr/>
                    <a:lstStyle/>
                    <a:p>
                      <a:r>
                        <a:rPr lang="en-US" sz="2000" dirty="0"/>
                        <a:t>Temporal Resolution</a:t>
                      </a:r>
                      <a:endParaRPr lang="en-US" sz="2000" b="1" dirty="0"/>
                    </a:p>
                  </a:txBody>
                  <a:tcPr marL="91427" marR="91427" marT="45731" marB="45731" anchor="ctr"/>
                </a:tc>
                <a:tc>
                  <a:txBody>
                    <a:bodyPr/>
                    <a:lstStyle/>
                    <a:p>
                      <a:pPr algn="ctr"/>
                      <a:r>
                        <a:rPr lang="en-US" sz="2000" dirty="0"/>
                        <a:t>Daily, 8-day, 16-day, Monthly, Annual</a:t>
                      </a:r>
                      <a:endParaRPr lang="en-US" sz="2000" b="1" dirty="0"/>
                    </a:p>
                  </a:txBody>
                  <a:tcPr marL="91427" marR="91427" marT="45731" marB="45731" anchor="ctr"/>
                </a:tc>
                <a:extLst>
                  <a:ext uri="{0D108BD9-81ED-4DB2-BD59-A6C34878D82A}">
                    <a16:rowId xmlns:a16="http://schemas.microsoft.com/office/drawing/2014/main" val="10003"/>
                  </a:ext>
                </a:extLst>
              </a:tr>
              <a:tr h="623720">
                <a:tc>
                  <a:txBody>
                    <a:bodyPr/>
                    <a:lstStyle/>
                    <a:p>
                      <a:r>
                        <a:rPr lang="en-US" sz="2000" dirty="0"/>
                        <a:t>Spectral Resolution</a:t>
                      </a:r>
                      <a:endParaRPr lang="en-US" sz="2000" b="1" dirty="0"/>
                    </a:p>
                  </a:txBody>
                  <a:tcPr marL="91427" marR="91427" marT="45731" marB="45731" anchor="ctr"/>
                </a:tc>
                <a:tc>
                  <a:txBody>
                    <a:bodyPr/>
                    <a:lstStyle/>
                    <a:p>
                      <a:pPr algn="ctr"/>
                      <a:r>
                        <a:rPr lang="en-US" sz="2000" dirty="0"/>
                        <a:t>22 bands ranging from 0.4-14.4 microns</a:t>
                      </a:r>
                      <a:endParaRPr lang="en-US" sz="2000" b="1" dirty="0"/>
                    </a:p>
                  </a:txBody>
                  <a:tcPr marL="91427" marR="91427" marT="45731" marB="45731" anchor="ctr"/>
                </a:tc>
                <a:extLst>
                  <a:ext uri="{0D108BD9-81ED-4DB2-BD59-A6C34878D82A}">
                    <a16:rowId xmlns:a16="http://schemas.microsoft.com/office/drawing/2014/main" val="10004"/>
                  </a:ext>
                </a:extLst>
              </a:tr>
              <a:tr h="623720">
                <a:tc>
                  <a:txBody>
                    <a:bodyPr/>
                    <a:lstStyle/>
                    <a:p>
                      <a:r>
                        <a:rPr lang="en-US" sz="2000" dirty="0"/>
                        <a:t>Data Types</a:t>
                      </a:r>
                      <a:endParaRPr lang="en-US" sz="2000" b="1" dirty="0"/>
                    </a:p>
                  </a:txBody>
                  <a:tcPr marL="91427" marR="91427" marT="45731" marB="45731" anchor="ctr"/>
                </a:tc>
                <a:tc>
                  <a:txBody>
                    <a:bodyPr/>
                    <a:lstStyle/>
                    <a:p>
                      <a:pPr algn="ctr"/>
                      <a:r>
                        <a:rPr lang="en-US" sz="2000" dirty="0"/>
                        <a:t>Swath, Tile, Climate Modeling Grid</a:t>
                      </a:r>
                      <a:endParaRPr lang="en-US" sz="2000" b="1" dirty="0"/>
                    </a:p>
                  </a:txBody>
                  <a:tcPr marL="91427" marR="91427" marT="45731" marB="45731" anchor="ctr"/>
                </a:tc>
                <a:extLst>
                  <a:ext uri="{0D108BD9-81ED-4DB2-BD59-A6C34878D82A}">
                    <a16:rowId xmlns:a16="http://schemas.microsoft.com/office/drawing/2014/main" val="10005"/>
                  </a:ext>
                </a:extLst>
              </a:tr>
              <a:tr h="465254">
                <a:tc>
                  <a:txBody>
                    <a:bodyPr/>
                    <a:lstStyle/>
                    <a:p>
                      <a:r>
                        <a:rPr lang="en-US" sz="2000" dirty="0"/>
                        <a:t>Unique Products</a:t>
                      </a:r>
                      <a:endParaRPr lang="en-US" sz="2000" b="1" dirty="0"/>
                    </a:p>
                  </a:txBody>
                  <a:tcPr marL="91427" marR="91427" marT="45731" marB="45731" anchor="ctr"/>
                </a:tc>
                <a:tc>
                  <a:txBody>
                    <a:bodyPr/>
                    <a:lstStyle/>
                    <a:p>
                      <a:pPr algn="ctr"/>
                      <a:r>
                        <a:rPr lang="en-US" sz="2000" dirty="0"/>
                        <a:t>25 and growing!</a:t>
                      </a:r>
                      <a:endParaRPr lang="en-US" sz="2000" b="1" dirty="0"/>
                    </a:p>
                  </a:txBody>
                  <a:tcPr marL="91427" marR="91427" marT="45731" marB="45731"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53462281"/>
      </p:ext>
    </p:extLst>
  </p:cSld>
  <p:clrMapOvr>
    <a:masterClrMapping/>
  </p:clrMapOvr>
  <p:transition spd="slow"/>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52607</TotalTime>
  <Words>2540</Words>
  <Application>Microsoft Office PowerPoint</Application>
  <PresentationFormat>On-screen Show (4:3)</PresentationFormat>
  <Paragraphs>401</Paragraphs>
  <Slides>33</Slides>
  <Notes>33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9" baseType="lpstr">
      <vt:lpstr>ＭＳ Ｐゴシック</vt:lpstr>
      <vt:lpstr>Arial</vt:lpstr>
      <vt:lpstr>Calibri</vt:lpstr>
      <vt:lpstr>Wingdings</vt:lpstr>
      <vt:lpstr>Office Theme</vt:lpstr>
      <vt:lpstr>Worksheet</vt:lpstr>
      <vt:lpstr>Web-based tools for analyzing satellite Earth observations and ground data   </vt:lpstr>
      <vt:lpstr>NASA’s Land Processes Distributed Active Archive Center (LP DAAC)</vt:lpstr>
      <vt:lpstr>What does the LP DAAC do?</vt:lpstr>
      <vt:lpstr>Introduction to LP DAAC Data Products</vt:lpstr>
      <vt:lpstr>Terra and Aqua MODIS</vt:lpstr>
      <vt:lpstr>MODIS Land Data Products</vt:lpstr>
      <vt:lpstr>MODIS: Moderate Resolution Imaging Spectroradiometer</vt:lpstr>
      <vt:lpstr>VIIRS: Visible Infrared Imaging Radiometer Suite</vt:lpstr>
      <vt:lpstr>VIIRS Land Data Products</vt:lpstr>
      <vt:lpstr>Currently Available VIIRS Products</vt:lpstr>
      <vt:lpstr>ASTER: Advanced Spaceborne Thermal Emission &amp; Reflection Radiometer</vt:lpstr>
      <vt:lpstr>NASA MEaSUREs: Making Earth Science Data Records for Use in Research Environments</vt:lpstr>
      <vt:lpstr>New and Incoming Products</vt:lpstr>
      <vt:lpstr>Feeling overwhelmed by all of the data?</vt:lpstr>
      <vt:lpstr>Preparing Data for Scientific Analysis </vt:lpstr>
      <vt:lpstr>Application for  Extracting and  Exploring  Analysis  Ready  Samples</vt:lpstr>
      <vt:lpstr>PowerPoint Presentation</vt:lpstr>
      <vt:lpstr>PowerPoint Presentation</vt:lpstr>
      <vt:lpstr>PowerPoint Presentation</vt:lpstr>
      <vt:lpstr>Can we break the 80/20 paradigm?</vt:lpstr>
      <vt:lpstr>Live Walk Through of AppEEARS</vt:lpstr>
      <vt:lpstr>Use Case #1:  AppEEARS Point Sampler</vt:lpstr>
      <vt:lpstr>Citizen Science Project: Snapshot Wisconsin</vt:lpstr>
      <vt:lpstr>Combining Species Abundance data with Remote Sensing Data-derived Environmental Descriptors</vt:lpstr>
      <vt:lpstr>Datasets</vt:lpstr>
      <vt:lpstr>AppEEARS Request Parameters</vt:lpstr>
      <vt:lpstr>Live Hands-on Activity</vt:lpstr>
      <vt:lpstr>R Script for Additional Analysis</vt:lpstr>
      <vt:lpstr>Use Case #2: AppEEARS API/Area Sampler</vt:lpstr>
      <vt:lpstr>LP DAAC E-Learning Resources</vt:lpstr>
      <vt:lpstr>PowerPoint Presentation</vt:lpstr>
      <vt:lpstr>Questions?</vt:lpstr>
      <vt:lpstr>Questionnaire/Course Assessment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Awesome ASTER</dc:title>
  <dc:creator>Harriman (CTR), Lindsey M.</dc:creator>
  <cp:lastModifiedBy>Krehbiel, Cole (Contractor) P</cp:lastModifiedBy>
  <cp:revision>669</cp:revision>
  <dcterms:modified xsi:type="dcterms:W3CDTF">2019-07-12T20:56:38Z</dcterms:modified>
</cp:coreProperties>
</file>